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1B424A-12FC-446B-897F-C5BC3CAFF0A6}" v="42" dt="2024-04-03T11:02:49.741"/>
    <p1510:client id="{59AF7A1E-3FDF-4A1E-A57A-F5B48F6729FD}" v="185" dt="2024-04-03T07:09:37.894"/>
    <p1510:client id="{BCB0CDC4-DB4C-4605-8634-1D08515AD736}" v="171" dt="2024-04-03T10:35:30.9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F283D9-DF31-45CA-ACB3-6998CF6509FA}"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49E43657-D77E-481B-9407-7892EA097678}">
      <dgm:prSet/>
      <dgm:spPr/>
      <dgm:t>
        <a:bodyPr/>
        <a:lstStyle/>
        <a:p>
          <a:pPr>
            <a:lnSpc>
              <a:spcPct val="100000"/>
            </a:lnSpc>
            <a:defRPr b="1"/>
          </a:pPr>
          <a:r>
            <a:rPr lang="en-US"/>
            <a:t>Titanic Predictions Solution:</a:t>
          </a:r>
        </a:p>
      </dgm:t>
    </dgm:pt>
    <dgm:pt modelId="{FCCB35AF-DA6C-4602-B70E-7AB3EF304A36}" type="parTrans" cxnId="{461CD563-7D1E-4033-A6C9-FAD07FAFAA98}">
      <dgm:prSet/>
      <dgm:spPr/>
      <dgm:t>
        <a:bodyPr/>
        <a:lstStyle/>
        <a:p>
          <a:endParaRPr lang="en-US"/>
        </a:p>
      </dgm:t>
    </dgm:pt>
    <dgm:pt modelId="{5FF25A2E-FE6B-4A07-9E10-09CF5F3EF2EE}" type="sibTrans" cxnId="{461CD563-7D1E-4033-A6C9-FAD07FAFAA98}">
      <dgm:prSet/>
      <dgm:spPr/>
      <dgm:t>
        <a:bodyPr/>
        <a:lstStyle/>
        <a:p>
          <a:endParaRPr lang="en-US"/>
        </a:p>
      </dgm:t>
    </dgm:pt>
    <dgm:pt modelId="{F360378A-DA64-4DF2-9A6D-463DCFBE4687}">
      <dgm:prSet/>
      <dgm:spPr/>
      <dgm:t>
        <a:bodyPr/>
        <a:lstStyle/>
        <a:p>
          <a:pPr>
            <a:lnSpc>
              <a:spcPct val="100000"/>
            </a:lnSpc>
          </a:pPr>
          <a:r>
            <a:rPr lang="en-US"/>
            <a:t>Utilizes ANN to analyze historical data and forecast survival outcomes.</a:t>
          </a:r>
        </a:p>
      </dgm:t>
    </dgm:pt>
    <dgm:pt modelId="{F7751E6B-FE17-4AD4-8B69-F31F3C3CE7C3}" type="parTrans" cxnId="{112D43A8-7E5D-4CCD-BB3C-886871287162}">
      <dgm:prSet/>
      <dgm:spPr/>
      <dgm:t>
        <a:bodyPr/>
        <a:lstStyle/>
        <a:p>
          <a:endParaRPr lang="en-US"/>
        </a:p>
      </dgm:t>
    </dgm:pt>
    <dgm:pt modelId="{BE05766D-10F5-4FB4-9E6A-787FA605949A}" type="sibTrans" cxnId="{112D43A8-7E5D-4CCD-BB3C-886871287162}">
      <dgm:prSet/>
      <dgm:spPr/>
      <dgm:t>
        <a:bodyPr/>
        <a:lstStyle/>
        <a:p>
          <a:endParaRPr lang="en-US"/>
        </a:p>
      </dgm:t>
    </dgm:pt>
    <dgm:pt modelId="{6FF83C0E-8186-4AFA-BC43-11C52C07F5E8}">
      <dgm:prSet/>
      <dgm:spPr/>
      <dgm:t>
        <a:bodyPr/>
        <a:lstStyle/>
        <a:p>
          <a:pPr>
            <a:lnSpc>
              <a:spcPct val="100000"/>
            </a:lnSpc>
          </a:pPr>
          <a:r>
            <a:rPr lang="en-US"/>
            <a:t>Offers insights into one of history's notable disasters.</a:t>
          </a:r>
        </a:p>
      </dgm:t>
    </dgm:pt>
    <dgm:pt modelId="{DB12DB81-A5E6-43E0-9BF8-D711CA249CA1}" type="parTrans" cxnId="{DA32578F-4AFA-4BC4-BAA5-62DF329C6E57}">
      <dgm:prSet/>
      <dgm:spPr/>
      <dgm:t>
        <a:bodyPr/>
        <a:lstStyle/>
        <a:p>
          <a:endParaRPr lang="en-US"/>
        </a:p>
      </dgm:t>
    </dgm:pt>
    <dgm:pt modelId="{984442F8-8587-47D8-AD79-78EE01524ED6}" type="sibTrans" cxnId="{DA32578F-4AFA-4BC4-BAA5-62DF329C6E57}">
      <dgm:prSet/>
      <dgm:spPr/>
      <dgm:t>
        <a:bodyPr/>
        <a:lstStyle/>
        <a:p>
          <a:endParaRPr lang="en-US"/>
        </a:p>
      </dgm:t>
    </dgm:pt>
    <dgm:pt modelId="{250D02C2-C71C-4BCC-9A18-5E1D100F0C06}">
      <dgm:prSet/>
      <dgm:spPr/>
      <dgm:t>
        <a:bodyPr/>
        <a:lstStyle/>
        <a:p>
          <a:pPr>
            <a:lnSpc>
              <a:spcPct val="100000"/>
            </a:lnSpc>
            <a:defRPr b="1"/>
          </a:pPr>
          <a:r>
            <a:rPr lang="en-US"/>
            <a:t>Value Proposition:</a:t>
          </a:r>
        </a:p>
      </dgm:t>
    </dgm:pt>
    <dgm:pt modelId="{29E19D53-02B6-44AC-B52D-42B2720A3E7D}" type="parTrans" cxnId="{8958C13B-6A64-46E5-9DBA-1A3C8D9D7461}">
      <dgm:prSet/>
      <dgm:spPr/>
      <dgm:t>
        <a:bodyPr/>
        <a:lstStyle/>
        <a:p>
          <a:endParaRPr lang="en-US"/>
        </a:p>
      </dgm:t>
    </dgm:pt>
    <dgm:pt modelId="{AF96C387-6DD6-4C03-9FD5-0D5702502618}" type="sibTrans" cxnId="{8958C13B-6A64-46E5-9DBA-1A3C8D9D7461}">
      <dgm:prSet/>
      <dgm:spPr/>
      <dgm:t>
        <a:bodyPr/>
        <a:lstStyle/>
        <a:p>
          <a:endParaRPr lang="en-US"/>
        </a:p>
      </dgm:t>
    </dgm:pt>
    <dgm:pt modelId="{0B856423-DC34-4171-A504-E39232EFA62F}">
      <dgm:prSet/>
      <dgm:spPr/>
      <dgm:t>
        <a:bodyPr/>
        <a:lstStyle/>
        <a:p>
          <a:pPr>
            <a:lnSpc>
              <a:spcPct val="100000"/>
            </a:lnSpc>
          </a:pPr>
          <a:r>
            <a:rPr lang="en-US"/>
            <a:t>Data-driven approach elucidates complex survival dynamics aboard the Titanic.</a:t>
          </a:r>
        </a:p>
      </dgm:t>
    </dgm:pt>
    <dgm:pt modelId="{B1A48356-E4C1-4C2E-A796-EE334FFB25F7}" type="parTrans" cxnId="{6711AAAC-6A67-4C4E-856A-651302D67B31}">
      <dgm:prSet/>
      <dgm:spPr/>
      <dgm:t>
        <a:bodyPr/>
        <a:lstStyle/>
        <a:p>
          <a:endParaRPr lang="en-US"/>
        </a:p>
      </dgm:t>
    </dgm:pt>
    <dgm:pt modelId="{D5404122-CEEB-4C73-9855-4437851AE18E}" type="sibTrans" cxnId="{6711AAAC-6A67-4C4E-856A-651302D67B31}">
      <dgm:prSet/>
      <dgm:spPr/>
      <dgm:t>
        <a:bodyPr/>
        <a:lstStyle/>
        <a:p>
          <a:endParaRPr lang="en-US"/>
        </a:p>
      </dgm:t>
    </dgm:pt>
    <dgm:pt modelId="{29043083-7663-4139-8EAC-D68CE340C804}">
      <dgm:prSet/>
      <dgm:spPr/>
      <dgm:t>
        <a:bodyPr/>
        <a:lstStyle/>
        <a:p>
          <a:pPr>
            <a:lnSpc>
              <a:spcPct val="100000"/>
            </a:lnSpc>
          </a:pPr>
          <a:r>
            <a:rPr lang="en-US"/>
            <a:t>Comprehensive analysis considers diverse passenger demographics and features.</a:t>
          </a:r>
        </a:p>
      </dgm:t>
    </dgm:pt>
    <dgm:pt modelId="{1EB27A36-95F9-48CE-B1C3-E1AC015DF9AE}" type="parTrans" cxnId="{5EB9CD9E-B932-4560-8D0A-D41A4169318F}">
      <dgm:prSet/>
      <dgm:spPr/>
      <dgm:t>
        <a:bodyPr/>
        <a:lstStyle/>
        <a:p>
          <a:endParaRPr lang="en-US"/>
        </a:p>
      </dgm:t>
    </dgm:pt>
    <dgm:pt modelId="{7328F5CE-600A-4C7B-80FC-5421DE3FD34D}" type="sibTrans" cxnId="{5EB9CD9E-B932-4560-8D0A-D41A4169318F}">
      <dgm:prSet/>
      <dgm:spPr/>
      <dgm:t>
        <a:bodyPr/>
        <a:lstStyle/>
        <a:p>
          <a:endParaRPr lang="en-US"/>
        </a:p>
      </dgm:t>
    </dgm:pt>
    <dgm:pt modelId="{20993B9A-CBA8-4430-AC2D-DB0E9E7DDD8D}">
      <dgm:prSet/>
      <dgm:spPr/>
      <dgm:t>
        <a:bodyPr/>
        <a:lstStyle/>
        <a:p>
          <a:pPr>
            <a:lnSpc>
              <a:spcPct val="100000"/>
            </a:lnSpc>
          </a:pPr>
          <a:r>
            <a:rPr lang="en-US"/>
            <a:t>Practical applications extend to maritime safety and emergency preparedness.</a:t>
          </a:r>
        </a:p>
      </dgm:t>
    </dgm:pt>
    <dgm:pt modelId="{299D6B18-E64A-42E1-9D4C-3E1328AC4508}" type="parTrans" cxnId="{EA4DD4CB-BF18-4AA6-A33D-E1D3E109670D}">
      <dgm:prSet/>
      <dgm:spPr/>
      <dgm:t>
        <a:bodyPr/>
        <a:lstStyle/>
        <a:p>
          <a:endParaRPr lang="en-US"/>
        </a:p>
      </dgm:t>
    </dgm:pt>
    <dgm:pt modelId="{EFCEAB17-AFA6-48D9-9C88-AE69693248E1}" type="sibTrans" cxnId="{EA4DD4CB-BF18-4AA6-A33D-E1D3E109670D}">
      <dgm:prSet/>
      <dgm:spPr/>
      <dgm:t>
        <a:bodyPr/>
        <a:lstStyle/>
        <a:p>
          <a:endParaRPr lang="en-US"/>
        </a:p>
      </dgm:t>
    </dgm:pt>
    <dgm:pt modelId="{E79C2770-D1AC-41C6-867F-DF28041D0578}" type="pres">
      <dgm:prSet presAssocID="{B7F283D9-DF31-45CA-ACB3-6998CF6509FA}" presName="root" presStyleCnt="0">
        <dgm:presLayoutVars>
          <dgm:dir/>
          <dgm:resizeHandles val="exact"/>
        </dgm:presLayoutVars>
      </dgm:prSet>
      <dgm:spPr/>
    </dgm:pt>
    <dgm:pt modelId="{7E094870-56BC-4E8E-8431-8DD206AD9EC5}" type="pres">
      <dgm:prSet presAssocID="{49E43657-D77E-481B-9407-7892EA097678}" presName="compNode" presStyleCnt="0"/>
      <dgm:spPr/>
    </dgm:pt>
    <dgm:pt modelId="{EDF9C9D7-B8B7-4663-A754-55E5B1DA56C0}" type="pres">
      <dgm:prSet presAssocID="{49E43657-D77E-481B-9407-7892EA097678}"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Wave"/>
        </a:ext>
      </dgm:extLst>
    </dgm:pt>
    <dgm:pt modelId="{D235ACFE-0660-4931-9866-31711525CC6F}" type="pres">
      <dgm:prSet presAssocID="{49E43657-D77E-481B-9407-7892EA097678}" presName="iconSpace" presStyleCnt="0"/>
      <dgm:spPr/>
    </dgm:pt>
    <dgm:pt modelId="{20AD808D-DA30-4944-A1B2-67B0D9119B82}" type="pres">
      <dgm:prSet presAssocID="{49E43657-D77E-481B-9407-7892EA097678}" presName="parTx" presStyleLbl="revTx" presStyleIdx="0" presStyleCnt="4">
        <dgm:presLayoutVars>
          <dgm:chMax val="0"/>
          <dgm:chPref val="0"/>
        </dgm:presLayoutVars>
      </dgm:prSet>
      <dgm:spPr/>
    </dgm:pt>
    <dgm:pt modelId="{D9EC6C94-9582-4058-A5EA-C88374992E8F}" type="pres">
      <dgm:prSet presAssocID="{49E43657-D77E-481B-9407-7892EA097678}" presName="txSpace" presStyleCnt="0"/>
      <dgm:spPr/>
    </dgm:pt>
    <dgm:pt modelId="{F87C419E-AB66-40F8-9603-9D0B12528506}" type="pres">
      <dgm:prSet presAssocID="{49E43657-D77E-481B-9407-7892EA097678}" presName="desTx" presStyleLbl="revTx" presStyleIdx="1" presStyleCnt="4">
        <dgm:presLayoutVars/>
      </dgm:prSet>
      <dgm:spPr/>
    </dgm:pt>
    <dgm:pt modelId="{7FB4AE53-425C-46D9-A367-4A17C009A770}" type="pres">
      <dgm:prSet presAssocID="{5FF25A2E-FE6B-4A07-9E10-09CF5F3EF2EE}" presName="sibTrans" presStyleCnt="0"/>
      <dgm:spPr/>
    </dgm:pt>
    <dgm:pt modelId="{AF8298AD-B6E9-4E5E-B865-C21A63E5347A}" type="pres">
      <dgm:prSet presAssocID="{250D02C2-C71C-4BCC-9A18-5E1D100F0C06}" presName="compNode" presStyleCnt="0"/>
      <dgm:spPr/>
    </dgm:pt>
    <dgm:pt modelId="{6830995C-94FA-4164-A76B-709B4EE380D2}" type="pres">
      <dgm:prSet presAssocID="{250D02C2-C71C-4BCC-9A18-5E1D100F0C06}"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Cruise Ship"/>
        </a:ext>
      </dgm:extLst>
    </dgm:pt>
    <dgm:pt modelId="{40CF196B-9A96-4DC1-BCB6-1CAA106A53D1}" type="pres">
      <dgm:prSet presAssocID="{250D02C2-C71C-4BCC-9A18-5E1D100F0C06}" presName="iconSpace" presStyleCnt="0"/>
      <dgm:spPr/>
    </dgm:pt>
    <dgm:pt modelId="{83B04E74-63CD-4174-B52B-31D83DCCC675}" type="pres">
      <dgm:prSet presAssocID="{250D02C2-C71C-4BCC-9A18-5E1D100F0C06}" presName="parTx" presStyleLbl="revTx" presStyleIdx="2" presStyleCnt="4">
        <dgm:presLayoutVars>
          <dgm:chMax val="0"/>
          <dgm:chPref val="0"/>
        </dgm:presLayoutVars>
      </dgm:prSet>
      <dgm:spPr/>
    </dgm:pt>
    <dgm:pt modelId="{5B6F2E4D-3CE3-4253-B3AF-AB0B2557749C}" type="pres">
      <dgm:prSet presAssocID="{250D02C2-C71C-4BCC-9A18-5E1D100F0C06}" presName="txSpace" presStyleCnt="0"/>
      <dgm:spPr/>
    </dgm:pt>
    <dgm:pt modelId="{879EF071-2906-4C13-A2F5-AF109B6E8068}" type="pres">
      <dgm:prSet presAssocID="{250D02C2-C71C-4BCC-9A18-5E1D100F0C06}" presName="desTx" presStyleLbl="revTx" presStyleIdx="3" presStyleCnt="4">
        <dgm:presLayoutVars/>
      </dgm:prSet>
      <dgm:spPr/>
    </dgm:pt>
  </dgm:ptLst>
  <dgm:cxnLst>
    <dgm:cxn modelId="{8958C13B-6A64-46E5-9DBA-1A3C8D9D7461}" srcId="{B7F283D9-DF31-45CA-ACB3-6998CF6509FA}" destId="{250D02C2-C71C-4BCC-9A18-5E1D100F0C06}" srcOrd="1" destOrd="0" parTransId="{29E19D53-02B6-44AC-B52D-42B2720A3E7D}" sibTransId="{AF96C387-6DD6-4C03-9FD5-0D5702502618}"/>
    <dgm:cxn modelId="{461CD563-7D1E-4033-A6C9-FAD07FAFAA98}" srcId="{B7F283D9-DF31-45CA-ACB3-6998CF6509FA}" destId="{49E43657-D77E-481B-9407-7892EA097678}" srcOrd="0" destOrd="0" parTransId="{FCCB35AF-DA6C-4602-B70E-7AB3EF304A36}" sibTransId="{5FF25A2E-FE6B-4A07-9E10-09CF5F3EF2EE}"/>
    <dgm:cxn modelId="{CCAD8547-6D48-4E0D-8259-EA2736B5ABED}" type="presOf" srcId="{0B856423-DC34-4171-A504-E39232EFA62F}" destId="{879EF071-2906-4C13-A2F5-AF109B6E8068}" srcOrd="0" destOrd="0" presId="urn:microsoft.com/office/officeart/2018/2/layout/IconLabelDescriptionList"/>
    <dgm:cxn modelId="{FE381F73-7257-4402-A0D1-A67D9A2F6325}" type="presOf" srcId="{6FF83C0E-8186-4AFA-BC43-11C52C07F5E8}" destId="{F87C419E-AB66-40F8-9603-9D0B12528506}" srcOrd="0" destOrd="1" presId="urn:microsoft.com/office/officeart/2018/2/layout/IconLabelDescriptionList"/>
    <dgm:cxn modelId="{8EFD857E-5ECD-4218-9254-0BA3011015BB}" type="presOf" srcId="{49E43657-D77E-481B-9407-7892EA097678}" destId="{20AD808D-DA30-4944-A1B2-67B0D9119B82}" srcOrd="0" destOrd="0" presId="urn:microsoft.com/office/officeart/2018/2/layout/IconLabelDescriptionList"/>
    <dgm:cxn modelId="{415EAC86-FD75-4795-9591-37856ACCD4E7}" type="presOf" srcId="{B7F283D9-DF31-45CA-ACB3-6998CF6509FA}" destId="{E79C2770-D1AC-41C6-867F-DF28041D0578}" srcOrd="0" destOrd="0" presId="urn:microsoft.com/office/officeart/2018/2/layout/IconLabelDescriptionList"/>
    <dgm:cxn modelId="{18C5E88C-A62F-47E3-99B5-15C9BFD14E7A}" type="presOf" srcId="{F360378A-DA64-4DF2-9A6D-463DCFBE4687}" destId="{F87C419E-AB66-40F8-9603-9D0B12528506}" srcOrd="0" destOrd="0" presId="urn:microsoft.com/office/officeart/2018/2/layout/IconLabelDescriptionList"/>
    <dgm:cxn modelId="{DA32578F-4AFA-4BC4-BAA5-62DF329C6E57}" srcId="{49E43657-D77E-481B-9407-7892EA097678}" destId="{6FF83C0E-8186-4AFA-BC43-11C52C07F5E8}" srcOrd="1" destOrd="0" parTransId="{DB12DB81-A5E6-43E0-9BF8-D711CA249CA1}" sibTransId="{984442F8-8587-47D8-AD79-78EE01524ED6}"/>
    <dgm:cxn modelId="{5EB9CD9E-B932-4560-8D0A-D41A4169318F}" srcId="{250D02C2-C71C-4BCC-9A18-5E1D100F0C06}" destId="{29043083-7663-4139-8EAC-D68CE340C804}" srcOrd="1" destOrd="0" parTransId="{1EB27A36-95F9-48CE-B1C3-E1AC015DF9AE}" sibTransId="{7328F5CE-600A-4C7B-80FC-5421DE3FD34D}"/>
    <dgm:cxn modelId="{112D43A8-7E5D-4CCD-BB3C-886871287162}" srcId="{49E43657-D77E-481B-9407-7892EA097678}" destId="{F360378A-DA64-4DF2-9A6D-463DCFBE4687}" srcOrd="0" destOrd="0" parTransId="{F7751E6B-FE17-4AD4-8B69-F31F3C3CE7C3}" sibTransId="{BE05766D-10F5-4FB4-9E6A-787FA605949A}"/>
    <dgm:cxn modelId="{6711AAAC-6A67-4C4E-856A-651302D67B31}" srcId="{250D02C2-C71C-4BCC-9A18-5E1D100F0C06}" destId="{0B856423-DC34-4171-A504-E39232EFA62F}" srcOrd="0" destOrd="0" parTransId="{B1A48356-E4C1-4C2E-A796-EE334FFB25F7}" sibTransId="{D5404122-CEEB-4C73-9855-4437851AE18E}"/>
    <dgm:cxn modelId="{D7BCD7B3-8CA4-409D-A76E-ABD5C5E82408}" type="presOf" srcId="{20993B9A-CBA8-4430-AC2D-DB0E9E7DDD8D}" destId="{879EF071-2906-4C13-A2F5-AF109B6E8068}" srcOrd="0" destOrd="2" presId="urn:microsoft.com/office/officeart/2018/2/layout/IconLabelDescriptionList"/>
    <dgm:cxn modelId="{CEEC01B8-A108-4311-9E70-59DDF6AFB299}" type="presOf" srcId="{250D02C2-C71C-4BCC-9A18-5E1D100F0C06}" destId="{83B04E74-63CD-4174-B52B-31D83DCCC675}" srcOrd="0" destOrd="0" presId="urn:microsoft.com/office/officeart/2018/2/layout/IconLabelDescriptionList"/>
    <dgm:cxn modelId="{EA4DD4CB-BF18-4AA6-A33D-E1D3E109670D}" srcId="{250D02C2-C71C-4BCC-9A18-5E1D100F0C06}" destId="{20993B9A-CBA8-4430-AC2D-DB0E9E7DDD8D}" srcOrd="2" destOrd="0" parTransId="{299D6B18-E64A-42E1-9D4C-3E1328AC4508}" sibTransId="{EFCEAB17-AFA6-48D9-9C88-AE69693248E1}"/>
    <dgm:cxn modelId="{99923DF1-F1D0-421E-9313-86552CAEC1D4}" type="presOf" srcId="{29043083-7663-4139-8EAC-D68CE340C804}" destId="{879EF071-2906-4C13-A2F5-AF109B6E8068}" srcOrd="0" destOrd="1" presId="urn:microsoft.com/office/officeart/2018/2/layout/IconLabelDescriptionList"/>
    <dgm:cxn modelId="{ACB87FAE-EB31-47AC-9ABE-6479EA5B8302}" type="presParOf" srcId="{E79C2770-D1AC-41C6-867F-DF28041D0578}" destId="{7E094870-56BC-4E8E-8431-8DD206AD9EC5}" srcOrd="0" destOrd="0" presId="urn:microsoft.com/office/officeart/2018/2/layout/IconLabelDescriptionList"/>
    <dgm:cxn modelId="{52FE2824-DF05-4003-93D9-71DDD62B527A}" type="presParOf" srcId="{7E094870-56BC-4E8E-8431-8DD206AD9EC5}" destId="{EDF9C9D7-B8B7-4663-A754-55E5B1DA56C0}" srcOrd="0" destOrd="0" presId="urn:microsoft.com/office/officeart/2018/2/layout/IconLabelDescriptionList"/>
    <dgm:cxn modelId="{81110463-BAA8-4081-A208-A39A8508A6A9}" type="presParOf" srcId="{7E094870-56BC-4E8E-8431-8DD206AD9EC5}" destId="{D235ACFE-0660-4931-9866-31711525CC6F}" srcOrd="1" destOrd="0" presId="urn:microsoft.com/office/officeart/2018/2/layout/IconLabelDescriptionList"/>
    <dgm:cxn modelId="{7B582BD8-0461-449C-BCD6-0654BA20F66D}" type="presParOf" srcId="{7E094870-56BC-4E8E-8431-8DD206AD9EC5}" destId="{20AD808D-DA30-4944-A1B2-67B0D9119B82}" srcOrd="2" destOrd="0" presId="urn:microsoft.com/office/officeart/2018/2/layout/IconLabelDescriptionList"/>
    <dgm:cxn modelId="{AECA31E3-85A6-4AB4-98D8-2F62EA9E693B}" type="presParOf" srcId="{7E094870-56BC-4E8E-8431-8DD206AD9EC5}" destId="{D9EC6C94-9582-4058-A5EA-C88374992E8F}" srcOrd="3" destOrd="0" presId="urn:microsoft.com/office/officeart/2018/2/layout/IconLabelDescriptionList"/>
    <dgm:cxn modelId="{EB63821A-B308-4AD4-8B17-C2C5CBBCDF3D}" type="presParOf" srcId="{7E094870-56BC-4E8E-8431-8DD206AD9EC5}" destId="{F87C419E-AB66-40F8-9603-9D0B12528506}" srcOrd="4" destOrd="0" presId="urn:microsoft.com/office/officeart/2018/2/layout/IconLabelDescriptionList"/>
    <dgm:cxn modelId="{9764801F-7732-4AD6-980F-99A2F62EF1B3}" type="presParOf" srcId="{E79C2770-D1AC-41C6-867F-DF28041D0578}" destId="{7FB4AE53-425C-46D9-A367-4A17C009A770}" srcOrd="1" destOrd="0" presId="urn:microsoft.com/office/officeart/2018/2/layout/IconLabelDescriptionList"/>
    <dgm:cxn modelId="{BCE7FFAB-21E1-4B09-A984-DB1EEAE165B7}" type="presParOf" srcId="{E79C2770-D1AC-41C6-867F-DF28041D0578}" destId="{AF8298AD-B6E9-4E5E-B865-C21A63E5347A}" srcOrd="2" destOrd="0" presId="urn:microsoft.com/office/officeart/2018/2/layout/IconLabelDescriptionList"/>
    <dgm:cxn modelId="{87BD643E-90E7-4F73-AD6D-EBDCF6531526}" type="presParOf" srcId="{AF8298AD-B6E9-4E5E-B865-C21A63E5347A}" destId="{6830995C-94FA-4164-A76B-709B4EE380D2}" srcOrd="0" destOrd="0" presId="urn:microsoft.com/office/officeart/2018/2/layout/IconLabelDescriptionList"/>
    <dgm:cxn modelId="{D540D547-030E-4DF7-A89F-A7B8B2046387}" type="presParOf" srcId="{AF8298AD-B6E9-4E5E-B865-C21A63E5347A}" destId="{40CF196B-9A96-4DC1-BCB6-1CAA106A53D1}" srcOrd="1" destOrd="0" presId="urn:microsoft.com/office/officeart/2018/2/layout/IconLabelDescriptionList"/>
    <dgm:cxn modelId="{D93EB735-144E-420E-89B7-D2D08FBB4AD4}" type="presParOf" srcId="{AF8298AD-B6E9-4E5E-B865-C21A63E5347A}" destId="{83B04E74-63CD-4174-B52B-31D83DCCC675}" srcOrd="2" destOrd="0" presId="urn:microsoft.com/office/officeart/2018/2/layout/IconLabelDescriptionList"/>
    <dgm:cxn modelId="{C3E4C4CF-8BC8-4AC9-985F-B86437084279}" type="presParOf" srcId="{AF8298AD-B6E9-4E5E-B865-C21A63E5347A}" destId="{5B6F2E4D-3CE3-4253-B3AF-AB0B2557749C}" srcOrd="3" destOrd="0" presId="urn:microsoft.com/office/officeart/2018/2/layout/IconLabelDescriptionList"/>
    <dgm:cxn modelId="{E7719D8E-F501-45C5-85DD-66F2EECF4639}" type="presParOf" srcId="{AF8298AD-B6E9-4E5E-B865-C21A63E5347A}" destId="{879EF071-2906-4C13-A2F5-AF109B6E8068}"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F9C9D7-B8B7-4663-A754-55E5B1DA56C0}">
      <dsp:nvSpPr>
        <dsp:cNvPr id="0" name=""/>
        <dsp:cNvSpPr/>
      </dsp:nvSpPr>
      <dsp:spPr>
        <a:xfrm>
          <a:off x="700167" y="348739"/>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AD808D-DA30-4944-A1B2-67B0D9119B82}">
      <dsp:nvSpPr>
        <dsp:cNvPr id="0" name=""/>
        <dsp:cNvSpPr/>
      </dsp:nvSpPr>
      <dsp:spPr>
        <a:xfrm>
          <a:off x="700167" y="2041567"/>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155700">
            <a:lnSpc>
              <a:spcPct val="100000"/>
            </a:lnSpc>
            <a:spcBef>
              <a:spcPct val="0"/>
            </a:spcBef>
            <a:spcAft>
              <a:spcPct val="35000"/>
            </a:spcAft>
            <a:buNone/>
            <a:defRPr b="1"/>
          </a:pPr>
          <a:r>
            <a:rPr lang="en-US" sz="2600" kern="1200"/>
            <a:t>Titanic Predictions Solution:</a:t>
          </a:r>
        </a:p>
      </dsp:txBody>
      <dsp:txXfrm>
        <a:off x="700167" y="2041567"/>
        <a:ext cx="4320000" cy="648000"/>
      </dsp:txXfrm>
    </dsp:sp>
    <dsp:sp modelId="{F87C419E-AB66-40F8-9603-9D0B12528506}">
      <dsp:nvSpPr>
        <dsp:cNvPr id="0" name=""/>
        <dsp:cNvSpPr/>
      </dsp:nvSpPr>
      <dsp:spPr>
        <a:xfrm>
          <a:off x="700167" y="2773673"/>
          <a:ext cx="4320000" cy="1780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US" sz="1700" kern="1200"/>
            <a:t>Utilizes ANN to analyze historical data and forecast survival outcomes.</a:t>
          </a:r>
        </a:p>
        <a:p>
          <a:pPr marL="0" lvl="0" indent="0" algn="l" defTabSz="755650">
            <a:lnSpc>
              <a:spcPct val="100000"/>
            </a:lnSpc>
            <a:spcBef>
              <a:spcPct val="0"/>
            </a:spcBef>
            <a:spcAft>
              <a:spcPct val="35000"/>
            </a:spcAft>
            <a:buNone/>
          </a:pPr>
          <a:r>
            <a:rPr lang="en-US" sz="1700" kern="1200"/>
            <a:t>Offers insights into one of history's notable disasters.</a:t>
          </a:r>
        </a:p>
      </dsp:txBody>
      <dsp:txXfrm>
        <a:off x="700167" y="2773673"/>
        <a:ext cx="4320000" cy="1780371"/>
      </dsp:txXfrm>
    </dsp:sp>
    <dsp:sp modelId="{6830995C-94FA-4164-A76B-709B4EE380D2}">
      <dsp:nvSpPr>
        <dsp:cNvPr id="0" name=""/>
        <dsp:cNvSpPr/>
      </dsp:nvSpPr>
      <dsp:spPr>
        <a:xfrm>
          <a:off x="5776168" y="348739"/>
          <a:ext cx="1512000" cy="1512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B04E74-63CD-4174-B52B-31D83DCCC675}">
      <dsp:nvSpPr>
        <dsp:cNvPr id="0" name=""/>
        <dsp:cNvSpPr/>
      </dsp:nvSpPr>
      <dsp:spPr>
        <a:xfrm>
          <a:off x="5776168" y="2041567"/>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155700">
            <a:lnSpc>
              <a:spcPct val="100000"/>
            </a:lnSpc>
            <a:spcBef>
              <a:spcPct val="0"/>
            </a:spcBef>
            <a:spcAft>
              <a:spcPct val="35000"/>
            </a:spcAft>
            <a:buNone/>
            <a:defRPr b="1"/>
          </a:pPr>
          <a:r>
            <a:rPr lang="en-US" sz="2600" kern="1200"/>
            <a:t>Value Proposition:</a:t>
          </a:r>
        </a:p>
      </dsp:txBody>
      <dsp:txXfrm>
        <a:off x="5776168" y="2041567"/>
        <a:ext cx="4320000" cy="648000"/>
      </dsp:txXfrm>
    </dsp:sp>
    <dsp:sp modelId="{879EF071-2906-4C13-A2F5-AF109B6E8068}">
      <dsp:nvSpPr>
        <dsp:cNvPr id="0" name=""/>
        <dsp:cNvSpPr/>
      </dsp:nvSpPr>
      <dsp:spPr>
        <a:xfrm>
          <a:off x="5776168" y="2773673"/>
          <a:ext cx="4320000" cy="17803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US" sz="1700" kern="1200"/>
            <a:t>Data-driven approach elucidates complex survival dynamics aboard the Titanic.</a:t>
          </a:r>
        </a:p>
        <a:p>
          <a:pPr marL="0" lvl="0" indent="0" algn="l" defTabSz="755650">
            <a:lnSpc>
              <a:spcPct val="100000"/>
            </a:lnSpc>
            <a:spcBef>
              <a:spcPct val="0"/>
            </a:spcBef>
            <a:spcAft>
              <a:spcPct val="35000"/>
            </a:spcAft>
            <a:buNone/>
          </a:pPr>
          <a:r>
            <a:rPr lang="en-US" sz="1700" kern="1200"/>
            <a:t>Comprehensive analysis considers diverse passenger demographics and features.</a:t>
          </a:r>
        </a:p>
        <a:p>
          <a:pPr marL="0" lvl="0" indent="0" algn="l" defTabSz="755650">
            <a:lnSpc>
              <a:spcPct val="100000"/>
            </a:lnSpc>
            <a:spcBef>
              <a:spcPct val="0"/>
            </a:spcBef>
            <a:spcAft>
              <a:spcPct val="35000"/>
            </a:spcAft>
            <a:buNone/>
          </a:pPr>
          <a:r>
            <a:rPr lang="en-US" sz="1700" kern="1200"/>
            <a:t>Practical applications extend to maritime safety and emergency preparedness.</a:t>
          </a:r>
        </a:p>
      </dsp:txBody>
      <dsp:txXfrm>
        <a:off x="5776168" y="2773673"/>
        <a:ext cx="4320000" cy="1780371"/>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svg>
</file>

<file path=ppt/media/image4.png>
</file>

<file path=ppt/media/image5.svg>
</file>

<file path=ppt/media/image6.png>
</file>

<file path=ppt/media/image7.svg>
</file>

<file path=ppt/media/image8.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4/3/2024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4/3/2024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4/3/2024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4/3/2024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narmadhas9487@gmail.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en.wikipedia.org/wiki/File:Sea_Trials_of_RMS_Titanic,_2nd_of_April_1912.jpg"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DDA8CE9-E0A6-4FF2-823D-D0860760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195564-33B9-434B-9641-764F5905A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9" name="Group 18">
            <a:extLst>
              <a:ext uri="{FF2B5EF4-FFF2-40B4-BE49-F238E27FC236}">
                <a16:creationId xmlns:a16="http://schemas.microsoft.com/office/drawing/2014/main" id="{1D18C537-E336-47C4-836B-C342A230F8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2475" y="1"/>
            <a:ext cx="4262009" cy="2602764"/>
            <a:chOff x="6867015" y="-1"/>
            <a:chExt cx="5324985" cy="3251912"/>
          </a:xfrm>
          <a:solidFill>
            <a:schemeClr val="accent5">
              <a:alpha val="5000"/>
            </a:schemeClr>
          </a:solidFill>
        </p:grpSpPr>
        <p:sp>
          <p:nvSpPr>
            <p:cNvPr id="20" name="Freeform: Shape 19">
              <a:extLst>
                <a:ext uri="{FF2B5EF4-FFF2-40B4-BE49-F238E27FC236}">
                  <a16:creationId xmlns:a16="http://schemas.microsoft.com/office/drawing/2014/main" id="{481F97D2-9A0D-4CA5-B9AF-27B558BCF1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678A47C-892D-47C9-A5D8-F8860B1B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D9E8FDFA-59ED-4D6F-BA20-10CDF8436C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E958D9A5-8003-4D92-8C05-787C630F7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5A1259D8-0C3A-4069-A22F-537BBBB61A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60995" y="62352"/>
            <a:ext cx="6028697" cy="6795648"/>
            <a:chOff x="6160995" y="62352"/>
            <a:chExt cx="6028697" cy="6795648"/>
          </a:xfrm>
        </p:grpSpPr>
        <p:sp>
          <p:nvSpPr>
            <p:cNvPr id="26" name="Freeform: Shape 25">
              <a:extLst>
                <a:ext uri="{FF2B5EF4-FFF2-40B4-BE49-F238E27FC236}">
                  <a16:creationId xmlns:a16="http://schemas.microsoft.com/office/drawing/2014/main" id="{D90700B4-CEB5-450F-9EA7-95E355B50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82080" y="81632"/>
              <a:ext cx="6007612" cy="6776368"/>
            </a:xfrm>
            <a:custGeom>
              <a:avLst/>
              <a:gdLst>
                <a:gd name="connsiteX0" fmla="*/ 4493599 w 6007612"/>
                <a:gd name="connsiteY0" fmla="*/ 0 h 6797829"/>
                <a:gd name="connsiteX1" fmla="*/ 5981837 w 6007612"/>
                <a:gd name="connsiteY1" fmla="*/ 314220 h 6797829"/>
                <a:gd name="connsiteX2" fmla="*/ 6007612 w 6007612"/>
                <a:gd name="connsiteY2" fmla="*/ 327088 h 6797829"/>
                <a:gd name="connsiteX3" fmla="*/ 6007612 w 6007612"/>
                <a:gd name="connsiteY3" fmla="*/ 1316637 h 6797829"/>
                <a:gd name="connsiteX4" fmla="*/ 5852405 w 6007612"/>
                <a:gd name="connsiteY4" fmla="*/ 1209899 h 6797829"/>
                <a:gd name="connsiteX5" fmla="*/ 5622498 w 6007612"/>
                <a:gd name="connsiteY5" fmla="*/ 1086619 h 6797829"/>
                <a:gd name="connsiteX6" fmla="*/ 4493032 w 6007612"/>
                <a:gd name="connsiteY6" fmla="*/ 851533 h 6797829"/>
                <a:gd name="connsiteX7" fmla="*/ 3155579 w 6007612"/>
                <a:gd name="connsiteY7" fmla="*/ 1108326 h 6797829"/>
                <a:gd name="connsiteX8" fmla="*/ 1963832 w 6007612"/>
                <a:gd name="connsiteY8" fmla="*/ 1817700 h 6797829"/>
                <a:gd name="connsiteX9" fmla="*/ 1144646 w 6007612"/>
                <a:gd name="connsiteY9" fmla="*/ 2832814 h 6797829"/>
                <a:gd name="connsiteX10" fmla="*/ 851249 w 6007612"/>
                <a:gd name="connsiteY10" fmla="*/ 3998599 h 6797829"/>
                <a:gd name="connsiteX11" fmla="*/ 1336319 w 6007612"/>
                <a:gd name="connsiteY11" fmla="*/ 5057837 h 6797829"/>
                <a:gd name="connsiteX12" fmla="*/ 1597084 w 6007612"/>
                <a:gd name="connsiteY12" fmla="*/ 5424583 h 6797829"/>
                <a:gd name="connsiteX13" fmla="*/ 2591910 w 6007612"/>
                <a:gd name="connsiteY13" fmla="*/ 6440122 h 6797829"/>
                <a:gd name="connsiteX14" fmla="*/ 3899854 w 6007612"/>
                <a:gd name="connsiteY14" fmla="*/ 6780621 h 6797829"/>
                <a:gd name="connsiteX15" fmla="*/ 4741172 w 6007612"/>
                <a:gd name="connsiteY15" fmla="*/ 6563979 h 6797829"/>
                <a:gd name="connsiteX16" fmla="*/ 5649171 w 6007612"/>
                <a:gd name="connsiteY16" fmla="*/ 5938452 h 6797829"/>
                <a:gd name="connsiteX17" fmla="*/ 5873475 w 6007612"/>
                <a:gd name="connsiteY17" fmla="*/ 5764656 h 6797829"/>
                <a:gd name="connsiteX18" fmla="*/ 6007612 w 6007612"/>
                <a:gd name="connsiteY18" fmla="*/ 5660343 h 6797829"/>
                <a:gd name="connsiteX19" fmla="*/ 6007612 w 6007612"/>
                <a:gd name="connsiteY19" fmla="*/ 6737454 h 6797829"/>
                <a:gd name="connsiteX20" fmla="*/ 5929386 w 6007612"/>
                <a:gd name="connsiteY20" fmla="*/ 6797829 h 6797829"/>
                <a:gd name="connsiteX21" fmla="*/ 1656512 w 6007612"/>
                <a:gd name="connsiteY21" fmla="*/ 6797829 h 6797829"/>
                <a:gd name="connsiteX22" fmla="*/ 1630254 w 6007612"/>
                <a:gd name="connsiteY22" fmla="*/ 6775222 h 6797829"/>
                <a:gd name="connsiteX23" fmla="*/ 892250 w 6007612"/>
                <a:gd name="connsiteY23" fmla="*/ 5902700 h 6797829"/>
                <a:gd name="connsiteX24" fmla="*/ 0 w 6007612"/>
                <a:gd name="connsiteY24" fmla="*/ 3998599 h 6797829"/>
                <a:gd name="connsiteX25" fmla="*/ 4493032 w 6007612"/>
                <a:gd name="connsiteY25"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007612" h="6797829">
                  <a:moveTo>
                    <a:pt x="4493599" y="0"/>
                  </a:moveTo>
                  <a:cubicBezTo>
                    <a:pt x="5048011" y="0"/>
                    <a:pt x="5546284" y="111886"/>
                    <a:pt x="5981837" y="314220"/>
                  </a:cubicBezTo>
                  <a:lnTo>
                    <a:pt x="6007612" y="327088"/>
                  </a:lnTo>
                  <a:lnTo>
                    <a:pt x="6007612" y="1316637"/>
                  </a:lnTo>
                  <a:lnTo>
                    <a:pt x="5852405" y="1209899"/>
                  </a:lnTo>
                  <a:cubicBezTo>
                    <a:pt x="5778266" y="1164709"/>
                    <a:pt x="5701526" y="1123535"/>
                    <a:pt x="5622498" y="1086619"/>
                  </a:cubicBezTo>
                  <a:cubicBezTo>
                    <a:pt x="5286822" y="930699"/>
                    <a:pt x="4906882" y="851533"/>
                    <a:pt x="4493032" y="851533"/>
                  </a:cubicBezTo>
                  <a:cubicBezTo>
                    <a:pt x="4056201" y="851533"/>
                    <a:pt x="3593263" y="940631"/>
                    <a:pt x="3155579" y="1108326"/>
                  </a:cubicBezTo>
                  <a:cubicBezTo>
                    <a:pt x="2721215" y="1275979"/>
                    <a:pt x="2318305" y="1515819"/>
                    <a:pt x="1963832" y="1817700"/>
                  </a:cubicBezTo>
                  <a:cubicBezTo>
                    <a:pt x="1617657" y="2114360"/>
                    <a:pt x="1334332" y="2465358"/>
                    <a:pt x="1144646" y="2832814"/>
                  </a:cubicBezTo>
                  <a:cubicBezTo>
                    <a:pt x="950561" y="3210060"/>
                    <a:pt x="851249" y="3602202"/>
                    <a:pt x="851249" y="3998599"/>
                  </a:cubicBezTo>
                  <a:cubicBezTo>
                    <a:pt x="851249" y="4377547"/>
                    <a:pt x="999792" y="4597311"/>
                    <a:pt x="1336319" y="5057837"/>
                  </a:cubicBezTo>
                  <a:cubicBezTo>
                    <a:pt x="1420450" y="5173181"/>
                    <a:pt x="1507419" y="5292497"/>
                    <a:pt x="1597084" y="5424583"/>
                  </a:cubicBezTo>
                  <a:cubicBezTo>
                    <a:pt x="1914175" y="5891917"/>
                    <a:pt x="2239493" y="6224189"/>
                    <a:pt x="2591910" y="6440122"/>
                  </a:cubicBezTo>
                  <a:cubicBezTo>
                    <a:pt x="2965467" y="6669393"/>
                    <a:pt x="3393219" y="6780621"/>
                    <a:pt x="3899854" y="6780621"/>
                  </a:cubicBezTo>
                  <a:cubicBezTo>
                    <a:pt x="4187861" y="6780621"/>
                    <a:pt x="4454583" y="6711812"/>
                    <a:pt x="4741172" y="6563979"/>
                  </a:cubicBezTo>
                  <a:cubicBezTo>
                    <a:pt x="5034852" y="6412173"/>
                    <a:pt x="5326263" y="6190848"/>
                    <a:pt x="5649171" y="5938452"/>
                  </a:cubicBezTo>
                  <a:cubicBezTo>
                    <a:pt x="5724931" y="5879291"/>
                    <a:pt x="5800409" y="5821406"/>
                    <a:pt x="5873475" y="5764656"/>
                  </a:cubicBezTo>
                  <a:lnTo>
                    <a:pt x="6007612" y="5660343"/>
                  </a:lnTo>
                  <a:lnTo>
                    <a:pt x="6007612" y="6737454"/>
                  </a:lnTo>
                  <a:lnTo>
                    <a:pt x="5929386"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0582300F-F646-4FC3-94FC-0582F4B5E0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0995" y="62352"/>
              <a:ext cx="6028697" cy="6795648"/>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Freeform: Shape 27">
              <a:extLst>
                <a:ext uri="{FF2B5EF4-FFF2-40B4-BE49-F238E27FC236}">
                  <a16:creationId xmlns:a16="http://schemas.microsoft.com/office/drawing/2014/main" id="{FBB8E8B8-1900-4326-8858-F375F5D8A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3721" y="81632"/>
              <a:ext cx="6025971" cy="6776368"/>
            </a:xfrm>
            <a:custGeom>
              <a:avLst/>
              <a:gdLst>
                <a:gd name="connsiteX0" fmla="*/ 6025971 w 6025971"/>
                <a:gd name="connsiteY0" fmla="*/ 5825635 h 6797829"/>
                <a:gd name="connsiteX1" fmla="*/ 6025971 w 6025971"/>
                <a:gd name="connsiteY1" fmla="*/ 6723285 h 6797829"/>
                <a:gd name="connsiteX2" fmla="*/ 5929386 w 6025971"/>
                <a:gd name="connsiteY2" fmla="*/ 6797829 h 6797829"/>
                <a:gd name="connsiteX3" fmla="*/ 4560411 w 6025971"/>
                <a:gd name="connsiteY3" fmla="*/ 6797829 h 6797829"/>
                <a:gd name="connsiteX4" fmla="*/ 4597731 w 6025971"/>
                <a:gd name="connsiteY4" fmla="*/ 6785305 h 6797829"/>
                <a:gd name="connsiteX5" fmla="*/ 5736707 w 6025971"/>
                <a:gd name="connsiteY5" fmla="*/ 6050108 h 6797829"/>
                <a:gd name="connsiteX6" fmla="*/ 5960301 w 6025971"/>
                <a:gd name="connsiteY6" fmla="*/ 5876738 h 6797829"/>
                <a:gd name="connsiteX7" fmla="*/ 4493599 w 6025971"/>
                <a:gd name="connsiteY7" fmla="*/ 0 h 6797829"/>
                <a:gd name="connsiteX8" fmla="*/ 5981837 w 6025971"/>
                <a:gd name="connsiteY8" fmla="*/ 314220 h 6797829"/>
                <a:gd name="connsiteX9" fmla="*/ 6025971 w 6025971"/>
                <a:gd name="connsiteY9" fmla="*/ 336254 h 6797829"/>
                <a:gd name="connsiteX10" fmla="*/ 6025971 w 6025971"/>
                <a:gd name="connsiteY10" fmla="*/ 1157325 h 6797829"/>
                <a:gd name="connsiteX11" fmla="*/ 5925889 w 6025971"/>
                <a:gd name="connsiteY11" fmla="*/ 1088522 h 6797829"/>
                <a:gd name="connsiteX12" fmla="*/ 5682227 w 6025971"/>
                <a:gd name="connsiteY12" fmla="*/ 957939 h 6797829"/>
                <a:gd name="connsiteX13" fmla="*/ 4493032 w 6025971"/>
                <a:gd name="connsiteY13" fmla="*/ 709658 h 6797829"/>
                <a:gd name="connsiteX14" fmla="*/ 3104646 w 6025971"/>
                <a:gd name="connsiteY14" fmla="*/ 976666 h 6797829"/>
                <a:gd name="connsiteX15" fmla="*/ 1871612 w 6025971"/>
                <a:gd name="connsiteY15" fmla="*/ 1710017 h 6797829"/>
                <a:gd name="connsiteX16" fmla="*/ 1018661 w 6025971"/>
                <a:gd name="connsiteY16" fmla="*/ 2767694 h 6797829"/>
                <a:gd name="connsiteX17" fmla="*/ 709374 w 6025971"/>
                <a:gd name="connsiteY17" fmla="*/ 3998599 h 6797829"/>
                <a:gd name="connsiteX18" fmla="*/ 1221258 w 6025971"/>
                <a:gd name="connsiteY18" fmla="*/ 5141684 h 6797829"/>
                <a:gd name="connsiteX19" fmla="*/ 1479187 w 6025971"/>
                <a:gd name="connsiteY19" fmla="*/ 5504459 h 6797829"/>
                <a:gd name="connsiteX20" fmla="*/ 3021272 w 6025971"/>
                <a:gd name="connsiteY20" fmla="*/ 6793670 h 6797829"/>
                <a:gd name="connsiteX21" fmla="*/ 3035805 w 6025971"/>
                <a:gd name="connsiteY21" fmla="*/ 6797829 h 6797829"/>
                <a:gd name="connsiteX22" fmla="*/ 1656512 w 6025971"/>
                <a:gd name="connsiteY22" fmla="*/ 6797829 h 6797829"/>
                <a:gd name="connsiteX23" fmla="*/ 1630254 w 6025971"/>
                <a:gd name="connsiteY23" fmla="*/ 6775222 h 6797829"/>
                <a:gd name="connsiteX24" fmla="*/ 892250 w 6025971"/>
                <a:gd name="connsiteY24" fmla="*/ 5902700 h 6797829"/>
                <a:gd name="connsiteX25" fmla="*/ 0 w 6025971"/>
                <a:gd name="connsiteY25" fmla="*/ 3998599 h 6797829"/>
                <a:gd name="connsiteX26" fmla="*/ 4493032 w 6025971"/>
                <a:gd name="connsiteY26"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25971" h="6797829">
                  <a:moveTo>
                    <a:pt x="6025971" y="5825635"/>
                  </a:moveTo>
                  <a:lnTo>
                    <a:pt x="6025971" y="6723285"/>
                  </a:lnTo>
                  <a:lnTo>
                    <a:pt x="5929386" y="6797829"/>
                  </a:lnTo>
                  <a:lnTo>
                    <a:pt x="4560411" y="6797829"/>
                  </a:lnTo>
                  <a:lnTo>
                    <a:pt x="4597731" y="6785305"/>
                  </a:lnTo>
                  <a:cubicBezTo>
                    <a:pt x="4964953" y="6637825"/>
                    <a:pt x="5315251" y="6379435"/>
                    <a:pt x="5736707" y="6050108"/>
                  </a:cubicBezTo>
                  <a:cubicBezTo>
                    <a:pt x="5812043" y="5991230"/>
                    <a:pt x="5887377" y="5933488"/>
                    <a:pt x="5960301" y="5876738"/>
                  </a:cubicBezTo>
                  <a:close/>
                  <a:moveTo>
                    <a:pt x="4493599" y="0"/>
                  </a:moveTo>
                  <a:cubicBezTo>
                    <a:pt x="5048011" y="0"/>
                    <a:pt x="5546284" y="111886"/>
                    <a:pt x="5981837" y="314220"/>
                  </a:cubicBezTo>
                  <a:lnTo>
                    <a:pt x="6025971" y="336254"/>
                  </a:lnTo>
                  <a:lnTo>
                    <a:pt x="6025971" y="1157325"/>
                  </a:lnTo>
                  <a:lnTo>
                    <a:pt x="5925889" y="1088522"/>
                  </a:lnTo>
                  <a:cubicBezTo>
                    <a:pt x="5847314" y="1040649"/>
                    <a:pt x="5765982" y="997036"/>
                    <a:pt x="5682227" y="957939"/>
                  </a:cubicBezTo>
                  <a:cubicBezTo>
                    <a:pt x="5327823" y="793222"/>
                    <a:pt x="4927595" y="709658"/>
                    <a:pt x="4493032" y="709658"/>
                  </a:cubicBezTo>
                  <a:cubicBezTo>
                    <a:pt x="4031940" y="709658"/>
                    <a:pt x="3564888" y="799465"/>
                    <a:pt x="3104646" y="976666"/>
                  </a:cubicBezTo>
                  <a:cubicBezTo>
                    <a:pt x="2655243" y="1149867"/>
                    <a:pt x="2238358" y="1397822"/>
                    <a:pt x="1871612" y="1710017"/>
                  </a:cubicBezTo>
                  <a:cubicBezTo>
                    <a:pt x="1506427" y="2022852"/>
                    <a:pt x="1219414" y="2378815"/>
                    <a:pt x="1018661" y="2767694"/>
                  </a:cubicBezTo>
                  <a:cubicBezTo>
                    <a:pt x="813368" y="3165227"/>
                    <a:pt x="709374" y="3579358"/>
                    <a:pt x="709374" y="3998599"/>
                  </a:cubicBezTo>
                  <a:cubicBezTo>
                    <a:pt x="709374" y="4421103"/>
                    <a:pt x="875510" y="4667680"/>
                    <a:pt x="1221258" y="5141684"/>
                  </a:cubicBezTo>
                  <a:cubicBezTo>
                    <a:pt x="1304681" y="5256035"/>
                    <a:pt x="1390941" y="5374217"/>
                    <a:pt x="1479187" y="5504459"/>
                  </a:cubicBezTo>
                  <a:cubicBezTo>
                    <a:pt x="1942790" y="6187719"/>
                    <a:pt x="2430063" y="6601673"/>
                    <a:pt x="3021272" y="6793670"/>
                  </a:cubicBezTo>
                  <a:lnTo>
                    <a:pt x="3035805"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Subtitle 2"/>
          <p:cNvSpPr>
            <a:spLocks noGrp="1"/>
          </p:cNvSpPr>
          <p:nvPr>
            <p:ph type="subTitle" idx="1"/>
          </p:nvPr>
        </p:nvSpPr>
        <p:spPr>
          <a:xfrm>
            <a:off x="1166954" y="1670958"/>
            <a:ext cx="10161315" cy="3581400"/>
          </a:xfrm>
        </p:spPr>
        <p:txBody>
          <a:bodyPr vert="horz" lIns="91440" tIns="45720" rIns="91440" bIns="45720" rtlCol="0" anchor="ctr">
            <a:noAutofit/>
          </a:bodyPr>
          <a:lstStyle/>
          <a:p>
            <a:pPr algn="l">
              <a:spcBef>
                <a:spcPts val="0"/>
              </a:spcBef>
              <a:spcAft>
                <a:spcPts val="600"/>
              </a:spcAft>
            </a:pPr>
            <a:r>
              <a:rPr lang="en-US" b="1" dirty="0">
                <a:solidFill>
                  <a:schemeClr val="tx2"/>
                </a:solidFill>
                <a:latin typeface="Segoe UI"/>
                <a:cs typeface="Segoe UI"/>
              </a:rPr>
              <a:t>Name</a:t>
            </a:r>
            <a:r>
              <a:rPr lang="en-US" dirty="0">
                <a:solidFill>
                  <a:schemeClr val="tx2"/>
                </a:solidFill>
                <a:latin typeface="Segoe UI"/>
                <a:cs typeface="Segoe UI"/>
              </a:rPr>
              <a:t>                      : Narmadha S</a:t>
            </a:r>
          </a:p>
          <a:p>
            <a:pPr algn="l">
              <a:spcBef>
                <a:spcPts val="0"/>
              </a:spcBef>
              <a:spcAft>
                <a:spcPts val="600"/>
              </a:spcAft>
            </a:pPr>
            <a:r>
              <a:rPr lang="en-US" b="1" dirty="0">
                <a:solidFill>
                  <a:schemeClr val="tx2"/>
                </a:solidFill>
                <a:latin typeface="Segoe UI"/>
                <a:cs typeface="Segoe UI"/>
              </a:rPr>
              <a:t>Reg No</a:t>
            </a:r>
            <a:r>
              <a:rPr lang="en-US" dirty="0">
                <a:solidFill>
                  <a:schemeClr val="tx2"/>
                </a:solidFill>
                <a:latin typeface="Segoe UI"/>
                <a:cs typeface="Segoe UI"/>
              </a:rPr>
              <a:t>                   : 513121104712</a:t>
            </a:r>
          </a:p>
          <a:p>
            <a:pPr algn="l">
              <a:spcBef>
                <a:spcPts val="0"/>
              </a:spcBef>
              <a:spcAft>
                <a:spcPts val="600"/>
              </a:spcAft>
            </a:pPr>
            <a:r>
              <a:rPr lang="en-US" b="1" dirty="0">
                <a:solidFill>
                  <a:schemeClr val="tx2"/>
                </a:solidFill>
                <a:latin typeface="Segoe UI"/>
                <a:cs typeface="Segoe UI"/>
              </a:rPr>
              <a:t>College Name   </a:t>
            </a:r>
            <a:r>
              <a:rPr lang="en-US" dirty="0">
                <a:solidFill>
                  <a:schemeClr val="tx2"/>
                </a:solidFill>
                <a:latin typeface="Segoe UI"/>
                <a:cs typeface="Segoe UI"/>
              </a:rPr>
              <a:t>     : </a:t>
            </a:r>
            <a:r>
              <a:rPr lang="en-US" err="1">
                <a:solidFill>
                  <a:schemeClr val="tx2"/>
                </a:solidFill>
                <a:latin typeface="Segoe UI"/>
                <a:cs typeface="Segoe UI"/>
              </a:rPr>
              <a:t>Thanthai</a:t>
            </a:r>
            <a:r>
              <a:rPr lang="en-US" dirty="0">
                <a:solidFill>
                  <a:schemeClr val="tx2"/>
                </a:solidFill>
                <a:latin typeface="Segoe UI"/>
                <a:cs typeface="Segoe UI"/>
              </a:rPr>
              <a:t> </a:t>
            </a:r>
            <a:r>
              <a:rPr lang="en-US" err="1">
                <a:solidFill>
                  <a:schemeClr val="tx2"/>
                </a:solidFill>
                <a:latin typeface="Segoe UI"/>
                <a:cs typeface="Segoe UI"/>
              </a:rPr>
              <a:t>Periyar</a:t>
            </a:r>
            <a:r>
              <a:rPr lang="en-US" dirty="0">
                <a:solidFill>
                  <a:schemeClr val="tx2"/>
                </a:solidFill>
                <a:latin typeface="Segoe UI"/>
                <a:cs typeface="Segoe UI"/>
              </a:rPr>
              <a:t> Government Institute of Technology</a:t>
            </a:r>
          </a:p>
          <a:p>
            <a:pPr algn="l">
              <a:spcBef>
                <a:spcPts val="0"/>
              </a:spcBef>
              <a:spcAft>
                <a:spcPts val="600"/>
              </a:spcAft>
            </a:pPr>
            <a:r>
              <a:rPr lang="en-US" b="1" dirty="0">
                <a:solidFill>
                  <a:schemeClr val="tx2"/>
                </a:solidFill>
                <a:latin typeface="Segoe UI"/>
                <a:cs typeface="Segoe UI"/>
              </a:rPr>
              <a:t>Department</a:t>
            </a:r>
            <a:r>
              <a:rPr lang="en-US" dirty="0">
                <a:solidFill>
                  <a:schemeClr val="tx2"/>
                </a:solidFill>
                <a:latin typeface="Segoe UI"/>
                <a:cs typeface="Segoe UI"/>
              </a:rPr>
              <a:t>           : Computer Science and Engineering</a:t>
            </a:r>
          </a:p>
          <a:p>
            <a:pPr algn="l">
              <a:spcBef>
                <a:spcPts val="0"/>
              </a:spcBef>
              <a:spcAft>
                <a:spcPts val="600"/>
              </a:spcAft>
            </a:pPr>
            <a:r>
              <a:rPr lang="en-US" b="1" dirty="0">
                <a:solidFill>
                  <a:schemeClr val="tx2"/>
                </a:solidFill>
                <a:latin typeface="Segoe UI"/>
                <a:cs typeface="Segoe UI"/>
              </a:rPr>
              <a:t>Year    </a:t>
            </a:r>
            <a:r>
              <a:rPr lang="en-US" dirty="0">
                <a:solidFill>
                  <a:schemeClr val="tx2"/>
                </a:solidFill>
                <a:latin typeface="Segoe UI"/>
                <a:cs typeface="Segoe UI"/>
              </a:rPr>
              <a:t>                     : Third Year</a:t>
            </a:r>
          </a:p>
          <a:p>
            <a:pPr algn="l">
              <a:spcBef>
                <a:spcPts val="0"/>
              </a:spcBef>
              <a:spcAft>
                <a:spcPts val="600"/>
              </a:spcAft>
            </a:pPr>
            <a:r>
              <a:rPr lang="en-US" b="1" dirty="0">
                <a:solidFill>
                  <a:schemeClr val="tx2"/>
                </a:solidFill>
                <a:latin typeface="Segoe UI"/>
                <a:cs typeface="Segoe UI"/>
              </a:rPr>
              <a:t>NM ID    </a:t>
            </a:r>
            <a:r>
              <a:rPr lang="en-US" dirty="0">
                <a:solidFill>
                  <a:schemeClr val="tx2"/>
                </a:solidFill>
                <a:latin typeface="Segoe UI"/>
                <a:cs typeface="Segoe UI"/>
              </a:rPr>
              <a:t>                 : autcstf709</a:t>
            </a:r>
          </a:p>
          <a:p>
            <a:pPr algn="l">
              <a:spcBef>
                <a:spcPts val="0"/>
              </a:spcBef>
              <a:spcAft>
                <a:spcPts val="600"/>
              </a:spcAft>
            </a:pPr>
            <a:r>
              <a:rPr lang="en-US" b="1" dirty="0">
                <a:solidFill>
                  <a:schemeClr val="tx2"/>
                </a:solidFill>
                <a:latin typeface="Segoe UI"/>
                <a:cs typeface="Segoe UI"/>
              </a:rPr>
              <a:t>Skill Build  ID  </a:t>
            </a:r>
            <a:r>
              <a:rPr lang="en-US" dirty="0">
                <a:solidFill>
                  <a:schemeClr val="tx2"/>
                </a:solidFill>
                <a:latin typeface="Segoe UI"/>
                <a:cs typeface="Segoe UI"/>
              </a:rPr>
              <a:t>       : </a:t>
            </a:r>
            <a:r>
              <a:rPr lang="en-US" dirty="0">
                <a:solidFill>
                  <a:schemeClr val="tx2"/>
                </a:solidFill>
                <a:latin typeface="Segoe UI"/>
                <a:cs typeface="Segoe UI"/>
                <a:hlinkClick r:id="rId2">
                  <a:extLst>
                    <a:ext uri="{A12FA001-AC4F-418D-AE19-62706E023703}">
                      <ahyp:hlinkClr xmlns:ahyp="http://schemas.microsoft.com/office/drawing/2018/hyperlinkcolor" val="tx"/>
                    </a:ext>
                  </a:extLst>
                </a:hlinkClick>
              </a:rPr>
              <a:t>narmadhas9487@gmail.com</a:t>
            </a:r>
            <a:endParaRPr lang="en-US" dirty="0">
              <a:solidFill>
                <a:schemeClr val="tx2"/>
              </a:solidFill>
              <a:latin typeface="Segoe UI"/>
              <a:cs typeface="Segoe UI"/>
              <a:hlinkClick r:id="rId2"/>
            </a:endParaRPr>
          </a:p>
          <a:p>
            <a:pPr algn="l">
              <a:spcBef>
                <a:spcPts val="0"/>
              </a:spcBef>
              <a:spcAft>
                <a:spcPts val="600"/>
              </a:spcAft>
            </a:pPr>
            <a:r>
              <a:rPr lang="en-US" b="1" dirty="0">
                <a:solidFill>
                  <a:schemeClr val="tx2"/>
                </a:solidFill>
                <a:latin typeface="Segoe UI"/>
                <a:cs typeface="Segoe UI"/>
              </a:rPr>
              <a:t>Project Title   </a:t>
            </a:r>
            <a:r>
              <a:rPr lang="en-US" dirty="0">
                <a:solidFill>
                  <a:schemeClr val="tx2"/>
                </a:solidFill>
                <a:latin typeface="Segoe UI"/>
                <a:cs typeface="Segoe UI"/>
              </a:rPr>
              <a:t>        : </a:t>
            </a:r>
            <a:r>
              <a:rPr lang="en-US" err="1">
                <a:solidFill>
                  <a:schemeClr val="tx2"/>
                </a:solidFill>
                <a:latin typeface="Segoe UI"/>
                <a:cs typeface="Segoe UI"/>
              </a:rPr>
              <a:t>Titantic</a:t>
            </a:r>
            <a:r>
              <a:rPr lang="en-US" dirty="0">
                <a:solidFill>
                  <a:schemeClr val="tx2"/>
                </a:solidFill>
                <a:latin typeface="Segoe UI"/>
                <a:cs typeface="Segoe UI"/>
              </a:rPr>
              <a:t> Predictions using ANN</a:t>
            </a:r>
            <a:endParaRPr lang="en-US">
              <a:solidFill>
                <a:schemeClr val="tx2"/>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7D4BCB0-AD03-7D32-6126-331D47BE7C07}"/>
              </a:ext>
            </a:extLst>
          </p:cNvPr>
          <p:cNvSpPr>
            <a:spLocks noGrp="1"/>
          </p:cNvSpPr>
          <p:nvPr>
            <p:ph type="title"/>
          </p:nvPr>
        </p:nvSpPr>
        <p:spPr>
          <a:xfrm>
            <a:off x="3722914" y="473982"/>
            <a:ext cx="5257800" cy="1358220"/>
          </a:xfrm>
        </p:spPr>
        <p:txBody>
          <a:bodyPr>
            <a:normAutofit/>
          </a:bodyPr>
          <a:lstStyle/>
          <a:p>
            <a:r>
              <a:rPr lang="en-US" dirty="0"/>
              <a:t>Conclusion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F377251-8F58-8782-6347-E14EEAE555D0}"/>
              </a:ext>
            </a:extLst>
          </p:cNvPr>
          <p:cNvSpPr>
            <a:spLocks noGrp="1"/>
          </p:cNvSpPr>
          <p:nvPr>
            <p:ph idx="1"/>
          </p:nvPr>
        </p:nvSpPr>
        <p:spPr>
          <a:xfrm>
            <a:off x="838200" y="1825625"/>
            <a:ext cx="10515600" cy="4351338"/>
          </a:xfrm>
        </p:spPr>
        <p:txBody>
          <a:bodyPr vert="horz" lIns="91440" tIns="45720" rIns="91440" bIns="45720" rtlCol="0" anchor="t">
            <a:normAutofit/>
          </a:bodyPr>
          <a:lstStyle/>
          <a:p>
            <a:r>
              <a:rPr lang="en-US" dirty="0">
                <a:ea typeface="+mn-lt"/>
                <a:cs typeface="+mn-lt"/>
              </a:rPr>
              <a:t>ANN Effectiveness: Demonstrated the efficacy of Artificial Neural Networks in </a:t>
            </a:r>
            <a:r>
              <a:rPr lang="en-US" dirty="0" err="1">
                <a:ea typeface="+mn-lt"/>
                <a:cs typeface="+mn-lt"/>
              </a:rPr>
              <a:t>preANN's</a:t>
            </a:r>
            <a:r>
              <a:rPr lang="en-US" dirty="0">
                <a:ea typeface="+mn-lt"/>
                <a:cs typeface="+mn-lt"/>
              </a:rPr>
              <a:t> Potential: Showcased the potential of ANN technology in analyzing historical events and informing decision-making processes.</a:t>
            </a:r>
          </a:p>
          <a:p>
            <a:r>
              <a:rPr lang="en-US" dirty="0">
                <a:ea typeface="+mn-lt"/>
                <a:cs typeface="+mn-lt"/>
              </a:rPr>
              <a:t>Future Applications: Findings can inform proactive measures in areas like maritime safety and emergency planning.</a:t>
            </a:r>
            <a:endParaRPr lang="en-US" dirty="0"/>
          </a:p>
          <a:p>
            <a:r>
              <a:rPr lang="en-US" dirty="0">
                <a:ea typeface="+mn-lt"/>
                <a:cs typeface="+mn-lt"/>
              </a:rPr>
              <a:t>Predicting survival outcomes from Titanic passenger data.</a:t>
            </a:r>
            <a:endParaRPr lang="en-US" dirty="0"/>
          </a:p>
        </p:txBody>
      </p:sp>
    </p:spTree>
    <p:extLst>
      <p:ext uri="{BB962C8B-B14F-4D97-AF65-F5344CB8AC3E}">
        <p14:creationId xmlns:p14="http://schemas.microsoft.com/office/powerpoint/2010/main" val="865322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0C23F-8A95-542C-F141-FB3DD9BB20B0}"/>
              </a:ext>
            </a:extLst>
          </p:cNvPr>
          <p:cNvSpPr>
            <a:spLocks noGrp="1"/>
          </p:cNvSpPr>
          <p:nvPr>
            <p:ph type="title"/>
          </p:nvPr>
        </p:nvSpPr>
        <p:spPr>
          <a:xfrm>
            <a:off x="640080" y="325369"/>
            <a:ext cx="4368602" cy="1956841"/>
          </a:xfrm>
        </p:spPr>
        <p:txBody>
          <a:bodyPr anchor="b">
            <a:normAutofit/>
          </a:bodyPr>
          <a:lstStyle/>
          <a:p>
            <a:r>
              <a:rPr lang="en-US" sz="5400">
                <a:ea typeface="+mj-lt"/>
                <a:cs typeface="+mj-lt"/>
              </a:rPr>
              <a:t>Project title</a:t>
            </a:r>
            <a:endParaRPr lang="en-US" sz="54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84139C9-9067-A73B-8A2E-7A0EDA411D73}"/>
              </a:ext>
            </a:extLst>
          </p:cNvPr>
          <p:cNvSpPr>
            <a:spLocks noGrp="1"/>
          </p:cNvSpPr>
          <p:nvPr>
            <p:ph idx="1"/>
          </p:nvPr>
        </p:nvSpPr>
        <p:spPr>
          <a:xfrm>
            <a:off x="-1604" y="2872899"/>
            <a:ext cx="4885273" cy="763958"/>
          </a:xfrm>
        </p:spPr>
        <p:txBody>
          <a:bodyPr vert="horz" lIns="91440" tIns="45720" rIns="91440" bIns="45720" rtlCol="0" anchor="t">
            <a:normAutofit/>
          </a:bodyPr>
          <a:lstStyle/>
          <a:p>
            <a:pPr marL="0" indent="0">
              <a:buNone/>
            </a:pPr>
            <a:r>
              <a:rPr lang="en-US" sz="2400" err="1">
                <a:latin typeface="Segoe UI"/>
                <a:cs typeface="Segoe UI"/>
              </a:rPr>
              <a:t>Titantic</a:t>
            </a:r>
            <a:r>
              <a:rPr lang="en-US" sz="2400" dirty="0">
                <a:latin typeface="Segoe UI"/>
                <a:cs typeface="Segoe UI"/>
              </a:rPr>
              <a:t> Predictions using ANN</a:t>
            </a:r>
            <a:endParaRPr lang="en-US" sz="2400" dirty="0"/>
          </a:p>
        </p:txBody>
      </p:sp>
      <p:pic>
        <p:nvPicPr>
          <p:cNvPr id="4" name="Picture 3">
            <a:extLst>
              <a:ext uri="{FF2B5EF4-FFF2-40B4-BE49-F238E27FC236}">
                <a16:creationId xmlns:a16="http://schemas.microsoft.com/office/drawing/2014/main" id="{1E0D5287-D56E-DA6F-1646-D041658B29B0}"/>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8511" r="31588"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5" name="TextBox 4">
            <a:extLst>
              <a:ext uri="{FF2B5EF4-FFF2-40B4-BE49-F238E27FC236}">
                <a16:creationId xmlns:a16="http://schemas.microsoft.com/office/drawing/2014/main" id="{3649DA48-E77C-3884-75C0-18B007D77B0E}"/>
              </a:ext>
            </a:extLst>
          </p:cNvPr>
          <p:cNvSpPr txBox="1"/>
          <p:nvPr/>
        </p:nvSpPr>
        <p:spPr>
          <a:xfrm>
            <a:off x="9739085" y="6657945"/>
            <a:ext cx="2452915"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165815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DD713F-1F4F-A009-AC13-74993304580F}"/>
              </a:ext>
            </a:extLst>
          </p:cNvPr>
          <p:cNvSpPr>
            <a:spLocks noGrp="1"/>
          </p:cNvSpPr>
          <p:nvPr>
            <p:ph type="title"/>
          </p:nvPr>
        </p:nvSpPr>
        <p:spPr>
          <a:xfrm>
            <a:off x="6094105" y="802955"/>
            <a:ext cx="4977976" cy="1454051"/>
          </a:xfrm>
        </p:spPr>
        <p:txBody>
          <a:bodyPr>
            <a:normAutofit/>
          </a:bodyPr>
          <a:lstStyle/>
          <a:p>
            <a:r>
              <a:rPr lang="en-US" sz="3600">
                <a:solidFill>
                  <a:schemeClr val="tx2"/>
                </a:solidFill>
                <a:ea typeface="+mj-lt"/>
                <a:cs typeface="+mj-lt"/>
              </a:rPr>
              <a:t>Agenda</a:t>
            </a:r>
            <a:endParaRPr lang="en-US" sz="3600">
              <a:solidFill>
                <a:schemeClr val="tx2"/>
              </a:solidFill>
            </a:endParaRPr>
          </a:p>
        </p:txBody>
      </p:sp>
      <p:pic>
        <p:nvPicPr>
          <p:cNvPr id="7" name="Graphic 6" descr="Check List">
            <a:extLst>
              <a:ext uri="{FF2B5EF4-FFF2-40B4-BE49-F238E27FC236}">
                <a16:creationId xmlns:a16="http://schemas.microsoft.com/office/drawing/2014/main" id="{8EFD2CCA-386B-4EA9-9517-0D83FD5B69A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91733C2D-46FE-72F3-B9C4-DFAD93AFD08F}"/>
              </a:ext>
            </a:extLst>
          </p:cNvPr>
          <p:cNvSpPr>
            <a:spLocks noGrp="1"/>
          </p:cNvSpPr>
          <p:nvPr>
            <p:ph idx="1"/>
          </p:nvPr>
        </p:nvSpPr>
        <p:spPr>
          <a:xfrm>
            <a:off x="6090574" y="2421682"/>
            <a:ext cx="4977578" cy="3639289"/>
          </a:xfrm>
        </p:spPr>
        <p:txBody>
          <a:bodyPr vert="horz" lIns="91440" tIns="45720" rIns="91440" bIns="45720" rtlCol="0" anchor="ctr">
            <a:normAutofit/>
          </a:bodyPr>
          <a:lstStyle/>
          <a:p>
            <a:pPr>
              <a:buFont typeface="Arial"/>
              <a:buChar char="•"/>
            </a:pPr>
            <a:r>
              <a:rPr lang="en-US" sz="1800">
                <a:solidFill>
                  <a:schemeClr val="tx2"/>
                </a:solidFill>
                <a:latin typeface="Arial"/>
                <a:cs typeface="Arial"/>
              </a:rPr>
              <a:t>Problem Statement</a:t>
            </a:r>
          </a:p>
          <a:p>
            <a:pPr>
              <a:buFont typeface="Arial"/>
              <a:buChar char="•"/>
            </a:pPr>
            <a:r>
              <a:rPr lang="en-US" sz="1800">
                <a:solidFill>
                  <a:schemeClr val="tx2"/>
                </a:solidFill>
                <a:latin typeface="Arial"/>
                <a:cs typeface="Arial"/>
              </a:rPr>
              <a:t>Project Overview</a:t>
            </a:r>
          </a:p>
          <a:p>
            <a:pPr>
              <a:buFont typeface="Arial"/>
              <a:buChar char="•"/>
            </a:pPr>
            <a:r>
              <a:rPr lang="en-US" sz="1800">
                <a:solidFill>
                  <a:schemeClr val="tx2"/>
                </a:solidFill>
                <a:latin typeface="Arial"/>
                <a:cs typeface="Arial"/>
              </a:rPr>
              <a:t>End Users</a:t>
            </a:r>
          </a:p>
          <a:p>
            <a:pPr>
              <a:buFont typeface="Arial"/>
              <a:buChar char="•"/>
            </a:pPr>
            <a:r>
              <a:rPr lang="en-US" sz="1800">
                <a:solidFill>
                  <a:schemeClr val="tx2"/>
                </a:solidFill>
                <a:latin typeface="Arial"/>
                <a:cs typeface="Arial"/>
              </a:rPr>
              <a:t>Solution and its value proportion</a:t>
            </a:r>
          </a:p>
          <a:p>
            <a:pPr>
              <a:buFont typeface="Arial"/>
              <a:buChar char="•"/>
            </a:pPr>
            <a:r>
              <a:rPr lang="en-US" sz="1800">
                <a:solidFill>
                  <a:schemeClr val="tx2"/>
                </a:solidFill>
                <a:latin typeface="Arial"/>
                <a:cs typeface="Arial"/>
              </a:rPr>
              <a:t>The wow in my solution</a:t>
            </a:r>
          </a:p>
          <a:p>
            <a:pPr>
              <a:buFont typeface="Arial"/>
              <a:buChar char="•"/>
            </a:pPr>
            <a:r>
              <a:rPr lang="en-US" sz="1800">
                <a:solidFill>
                  <a:schemeClr val="tx2"/>
                </a:solidFill>
                <a:latin typeface="Arial"/>
                <a:cs typeface="Arial"/>
              </a:rPr>
              <a:t>Modelling</a:t>
            </a:r>
          </a:p>
          <a:p>
            <a:pPr>
              <a:buFont typeface="Arial"/>
              <a:buChar char="•"/>
            </a:pPr>
            <a:r>
              <a:rPr lang="en-US" sz="1800">
                <a:solidFill>
                  <a:schemeClr val="tx2"/>
                </a:solidFill>
                <a:latin typeface="Arial"/>
                <a:cs typeface="Arial"/>
              </a:rPr>
              <a:t>Conclusion</a:t>
            </a:r>
          </a:p>
          <a:p>
            <a:pPr marL="0" indent="0">
              <a:buNone/>
            </a:pPr>
            <a:endParaRPr lang="en-US" sz="1800">
              <a:solidFill>
                <a:schemeClr val="tx2"/>
              </a:solidFill>
            </a:endParaRPr>
          </a:p>
        </p:txBody>
      </p:sp>
      <p:grpSp>
        <p:nvGrpSpPr>
          <p:cNvPr id="14" name="Group 13">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15" name="Freeform: Shape 14">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066937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52FA5E-7C29-138E-56A7-6B7AE7856E8B}"/>
              </a:ext>
            </a:extLst>
          </p:cNvPr>
          <p:cNvSpPr>
            <a:spLocks noGrp="1"/>
          </p:cNvSpPr>
          <p:nvPr>
            <p:ph type="title"/>
          </p:nvPr>
        </p:nvSpPr>
        <p:spPr>
          <a:xfrm>
            <a:off x="6094105" y="802955"/>
            <a:ext cx="4977976" cy="1454051"/>
          </a:xfrm>
        </p:spPr>
        <p:txBody>
          <a:bodyPr>
            <a:normAutofit/>
          </a:bodyPr>
          <a:lstStyle/>
          <a:p>
            <a:r>
              <a:rPr lang="en-US" sz="3600">
                <a:solidFill>
                  <a:schemeClr val="tx2"/>
                </a:solidFill>
                <a:ea typeface="+mj-lt"/>
                <a:cs typeface="+mj-lt"/>
              </a:rPr>
              <a:t>Problem statement</a:t>
            </a:r>
          </a:p>
          <a:p>
            <a:endParaRPr lang="en-US" sz="3600">
              <a:solidFill>
                <a:schemeClr val="tx2"/>
              </a:solidFill>
            </a:endParaRPr>
          </a:p>
        </p:txBody>
      </p:sp>
      <p:pic>
        <p:nvPicPr>
          <p:cNvPr id="26" name="Graphic 25" descr="Cruise Ship">
            <a:extLst>
              <a:ext uri="{FF2B5EF4-FFF2-40B4-BE49-F238E27FC236}">
                <a16:creationId xmlns:a16="http://schemas.microsoft.com/office/drawing/2014/main" id="{C29CFE6C-DB91-EA73-CF02-5AA0CCCE3BC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6951" y="1793846"/>
            <a:ext cx="3620021" cy="3620021"/>
          </a:xfrm>
          <a:prstGeom prst="rect">
            <a:avLst/>
          </a:prstGeom>
        </p:spPr>
      </p:pic>
      <p:sp>
        <p:nvSpPr>
          <p:cNvPr id="3" name="Content Placeholder 2">
            <a:extLst>
              <a:ext uri="{FF2B5EF4-FFF2-40B4-BE49-F238E27FC236}">
                <a16:creationId xmlns:a16="http://schemas.microsoft.com/office/drawing/2014/main" id="{5860D270-B94B-070A-A9A2-43A5F0C81B5E}"/>
              </a:ext>
            </a:extLst>
          </p:cNvPr>
          <p:cNvSpPr>
            <a:spLocks noGrp="1"/>
          </p:cNvSpPr>
          <p:nvPr>
            <p:ph idx="1"/>
          </p:nvPr>
        </p:nvSpPr>
        <p:spPr>
          <a:xfrm>
            <a:off x="6090574" y="2421682"/>
            <a:ext cx="4977578" cy="3639289"/>
          </a:xfrm>
        </p:spPr>
        <p:txBody>
          <a:bodyPr vert="horz" lIns="91440" tIns="45720" rIns="91440" bIns="45720" rtlCol="0" anchor="ctr">
            <a:normAutofit/>
          </a:bodyPr>
          <a:lstStyle/>
          <a:p>
            <a:pPr marL="0" indent="0">
              <a:buNone/>
            </a:pPr>
            <a:r>
              <a:rPr lang="en-US" sz="1800" dirty="0">
                <a:solidFill>
                  <a:schemeClr val="tx2"/>
                </a:solidFill>
                <a:ea typeface="+mn-lt"/>
                <a:cs typeface="+mn-lt"/>
              </a:rPr>
              <a:t>In this project, the objective is to develop an Artificial Neural Network (ANN) model to predict survival outcomes among passengers aboard the Titanic. The dataset includes various attributes such as age, gender, ticket class, port of embarkation, and family relationships. Initial preprocessing steps involve handling categorical variables through one-hot encoding and addressing missing data using imputation techniques.  The dataset is then split into training and testing sets, with features standardized to ensure consistent scaling. </a:t>
            </a:r>
            <a:endParaRPr lang="en-US" sz="1800" dirty="0">
              <a:solidFill>
                <a:schemeClr val="tx2"/>
              </a:solidFill>
            </a:endParaRPr>
          </a:p>
        </p:txBody>
      </p:sp>
      <p:grpSp>
        <p:nvGrpSpPr>
          <p:cNvPr id="33" name="Group 32">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34" name="Freeform: Shape 33">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705615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B597680E-CE6A-E5E0-BB70-432737050C3B}"/>
              </a:ext>
            </a:extLst>
          </p:cNvPr>
          <p:cNvSpPr>
            <a:spLocks noGrp="1"/>
          </p:cNvSpPr>
          <p:nvPr>
            <p:ph type="title"/>
          </p:nvPr>
        </p:nvSpPr>
        <p:spPr>
          <a:xfrm>
            <a:off x="1179226" y="1280679"/>
            <a:ext cx="9833548" cy="1325563"/>
          </a:xfrm>
        </p:spPr>
        <p:txBody>
          <a:bodyPr anchor="b">
            <a:normAutofit/>
          </a:bodyPr>
          <a:lstStyle/>
          <a:p>
            <a:pPr algn="ctr"/>
            <a:r>
              <a:rPr lang="en-US" sz="3600">
                <a:solidFill>
                  <a:schemeClr val="tx2"/>
                </a:solidFill>
                <a:latin typeface="Arial"/>
                <a:cs typeface="Arial"/>
              </a:rPr>
              <a:t>Project Overview</a:t>
            </a:r>
            <a:endParaRPr lang="en-US" sz="3600">
              <a:solidFill>
                <a:schemeClr val="tx2"/>
              </a:solidFill>
            </a:endParaRP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1687BE7-B356-623C-E1F2-EF0FD2D0E1A8}"/>
              </a:ext>
            </a:extLst>
          </p:cNvPr>
          <p:cNvSpPr>
            <a:spLocks noGrp="1"/>
          </p:cNvSpPr>
          <p:nvPr>
            <p:ph idx="1"/>
          </p:nvPr>
        </p:nvSpPr>
        <p:spPr>
          <a:xfrm>
            <a:off x="1179226" y="2890979"/>
            <a:ext cx="9833548" cy="2693976"/>
          </a:xfrm>
        </p:spPr>
        <p:txBody>
          <a:bodyPr vert="horz" lIns="91440" tIns="45720" rIns="91440" bIns="45720" rtlCol="0">
            <a:normAutofit/>
          </a:bodyPr>
          <a:lstStyle/>
          <a:p>
            <a:pPr>
              <a:buNone/>
            </a:pPr>
            <a:br>
              <a:rPr lang="en-US" sz="1800">
                <a:solidFill>
                  <a:schemeClr val="tx2"/>
                </a:solidFill>
              </a:rPr>
            </a:br>
            <a:r>
              <a:rPr lang="en-US" sz="1800">
                <a:solidFill>
                  <a:schemeClr val="tx2"/>
                </a:solidFill>
                <a:ea typeface="+mn-lt"/>
                <a:cs typeface="+mn-lt"/>
              </a:rPr>
              <a:t>The Titanic survival prediction project effectively utilized an Artificial Neural Network (ANN) to analyze historical passenger data. Data preprocessing and feature engineering played pivotal roles in enhancing the model's predictive capabilities. The ANN yielded robust predictions, highlighting its efficacy in forecasting survival outcomes.</a:t>
            </a:r>
            <a:endParaRPr lang="en-US" sz="1800">
              <a:solidFill>
                <a:schemeClr val="tx2"/>
              </a:solidFill>
            </a:endParaRP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6626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B48C0029-4D53-AA55-8E7C-0468258106CE}"/>
              </a:ext>
            </a:extLst>
          </p:cNvPr>
          <p:cNvSpPr>
            <a:spLocks noGrp="1"/>
          </p:cNvSpPr>
          <p:nvPr>
            <p:ph type="title"/>
          </p:nvPr>
        </p:nvSpPr>
        <p:spPr>
          <a:xfrm>
            <a:off x="1179226" y="1280679"/>
            <a:ext cx="9833548" cy="1325563"/>
          </a:xfrm>
        </p:spPr>
        <p:txBody>
          <a:bodyPr anchor="b">
            <a:normAutofit/>
          </a:bodyPr>
          <a:lstStyle/>
          <a:p>
            <a:pPr algn="ctr"/>
            <a:r>
              <a:rPr lang="en-US" sz="3600">
                <a:solidFill>
                  <a:schemeClr val="tx2"/>
                </a:solidFill>
                <a:latin typeface="Arial"/>
                <a:cs typeface="Arial"/>
              </a:rPr>
              <a:t>End Users</a:t>
            </a:r>
            <a:endParaRPr lang="en-US" sz="3600">
              <a:solidFill>
                <a:schemeClr val="tx2"/>
              </a:solidFill>
            </a:endParaRP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CCC67993-62F8-6B6B-2357-4BEF9873C702}"/>
              </a:ext>
            </a:extLst>
          </p:cNvPr>
          <p:cNvSpPr>
            <a:spLocks noGrp="1"/>
          </p:cNvSpPr>
          <p:nvPr>
            <p:ph idx="1"/>
          </p:nvPr>
        </p:nvSpPr>
        <p:spPr>
          <a:xfrm>
            <a:off x="1179226" y="2890979"/>
            <a:ext cx="9833548" cy="2693976"/>
          </a:xfrm>
        </p:spPr>
        <p:txBody>
          <a:bodyPr vert="horz" lIns="91440" tIns="45720" rIns="91440" bIns="45720" rtlCol="0">
            <a:normAutofit/>
          </a:bodyPr>
          <a:lstStyle/>
          <a:p>
            <a:pPr>
              <a:buFont typeface="Arial"/>
              <a:buChar char="•"/>
            </a:pPr>
            <a:r>
              <a:rPr lang="en-US" sz="1700">
                <a:solidFill>
                  <a:schemeClr val="tx2"/>
                </a:solidFill>
                <a:ea typeface="+mn-lt"/>
                <a:cs typeface="+mn-lt"/>
              </a:rPr>
              <a:t>End users, such as historians or researchers, can leverage the Titanic predictions project to gain insights into survival patterns among passengers during the historical event.</a:t>
            </a:r>
            <a:endParaRPr lang="en-US" sz="1700">
              <a:solidFill>
                <a:schemeClr val="tx2"/>
              </a:solidFill>
            </a:endParaRPr>
          </a:p>
          <a:p>
            <a:pPr>
              <a:buFont typeface="Arial"/>
              <a:buChar char="•"/>
            </a:pPr>
            <a:r>
              <a:rPr lang="en-US" sz="1700">
                <a:solidFill>
                  <a:schemeClr val="tx2"/>
                </a:solidFill>
                <a:ea typeface="+mn-lt"/>
                <a:cs typeface="+mn-lt"/>
              </a:rPr>
              <a:t>Policy makers or safety experts may use the ANN-based predictions to inform strategies for improving safety measures in similar contexts.</a:t>
            </a:r>
            <a:endParaRPr lang="en-US" sz="1700">
              <a:solidFill>
                <a:schemeClr val="tx2"/>
              </a:solidFill>
            </a:endParaRPr>
          </a:p>
          <a:p>
            <a:pPr>
              <a:buFont typeface="Arial"/>
              <a:buChar char="•"/>
            </a:pPr>
            <a:r>
              <a:rPr lang="en-US" sz="1700">
                <a:solidFill>
                  <a:schemeClr val="tx2"/>
                </a:solidFill>
                <a:ea typeface="+mn-lt"/>
                <a:cs typeface="+mn-lt"/>
              </a:rPr>
              <a:t>Educational institutions could utilize the project as a teaching tool to illustrate the application of machine learning in analyzing real-world historical data, fostering understanding of predictive modeling techniques.</a:t>
            </a:r>
            <a:endParaRPr lang="en-US" sz="1700">
              <a:solidFill>
                <a:schemeClr val="tx2"/>
              </a:solidFill>
            </a:endParaRPr>
          </a:p>
          <a:p>
            <a:pPr indent="0">
              <a:buNone/>
            </a:pPr>
            <a:br>
              <a:rPr lang="en-US" sz="1700">
                <a:solidFill>
                  <a:schemeClr val="tx2"/>
                </a:solidFill>
              </a:rPr>
            </a:br>
            <a:endParaRPr lang="en-US" sz="1700">
              <a:solidFill>
                <a:schemeClr val="tx2"/>
              </a:solidFill>
            </a:endParaRPr>
          </a:p>
          <a:p>
            <a:pPr marL="0" indent="0">
              <a:buNone/>
            </a:pPr>
            <a:endParaRPr lang="en-US" sz="1700">
              <a:solidFill>
                <a:schemeClr val="tx2"/>
              </a:solidFill>
            </a:endParaRP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41028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A6D08-111D-487F-74B2-5B704D979877}"/>
              </a:ext>
            </a:extLst>
          </p:cNvPr>
          <p:cNvSpPr>
            <a:spLocks noGrp="1"/>
          </p:cNvSpPr>
          <p:nvPr>
            <p:ph type="title"/>
          </p:nvPr>
        </p:nvSpPr>
        <p:spPr>
          <a:xfrm>
            <a:off x="978568" y="164599"/>
            <a:ext cx="10515600" cy="1325563"/>
          </a:xfrm>
        </p:spPr>
        <p:txBody>
          <a:bodyPr/>
          <a:lstStyle/>
          <a:p>
            <a:r>
              <a:rPr lang="en-US" dirty="0"/>
              <a:t>Solution and its value proposition</a:t>
            </a:r>
          </a:p>
        </p:txBody>
      </p:sp>
      <p:graphicFrame>
        <p:nvGraphicFramePr>
          <p:cNvPr id="5" name="Content Placeholder 2">
            <a:extLst>
              <a:ext uri="{FF2B5EF4-FFF2-40B4-BE49-F238E27FC236}">
                <a16:creationId xmlns:a16="http://schemas.microsoft.com/office/drawing/2014/main" id="{6D4F6F39-3F4A-A1DE-7566-A46ECB4D2A05}"/>
              </a:ext>
            </a:extLst>
          </p:cNvPr>
          <p:cNvGraphicFramePr>
            <a:graphicFrameLocks noGrp="1"/>
          </p:cNvGraphicFramePr>
          <p:nvPr>
            <p:ph idx="1"/>
          </p:nvPr>
        </p:nvGraphicFramePr>
        <p:xfrm>
          <a:off x="697832" y="1494757"/>
          <a:ext cx="10796336" cy="49027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51134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4A6BD5-0973-B293-5C96-AE8D5125F46C}"/>
              </a:ext>
            </a:extLst>
          </p:cNvPr>
          <p:cNvSpPr>
            <a:spLocks noGrp="1"/>
          </p:cNvSpPr>
          <p:nvPr>
            <p:ph type="title"/>
          </p:nvPr>
        </p:nvSpPr>
        <p:spPr>
          <a:xfrm>
            <a:off x="1171074" y="1396686"/>
            <a:ext cx="3240506" cy="4064628"/>
          </a:xfrm>
        </p:spPr>
        <p:txBody>
          <a:bodyPr>
            <a:normAutofit/>
          </a:bodyPr>
          <a:lstStyle/>
          <a:p>
            <a:r>
              <a:rPr lang="en-US">
                <a:solidFill>
                  <a:srgbClr val="FFFFFF"/>
                </a:solidFill>
              </a:rPr>
              <a:t>The wow in my Solution</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54A076BC-B014-CB70-3F3D-096C70C6A477}"/>
              </a:ext>
            </a:extLst>
          </p:cNvPr>
          <p:cNvSpPr>
            <a:spLocks noGrp="1"/>
          </p:cNvSpPr>
          <p:nvPr>
            <p:ph idx="1"/>
          </p:nvPr>
        </p:nvSpPr>
        <p:spPr>
          <a:xfrm>
            <a:off x="5370153" y="1526033"/>
            <a:ext cx="5536397" cy="3935281"/>
          </a:xfrm>
        </p:spPr>
        <p:txBody>
          <a:bodyPr vert="horz" lIns="91440" tIns="45720" rIns="91440" bIns="45720" rtlCol="0">
            <a:normAutofit/>
          </a:bodyPr>
          <a:lstStyle/>
          <a:p>
            <a:r>
              <a:rPr lang="en-US" sz="2000">
                <a:ea typeface="+mn-lt"/>
                <a:cs typeface="+mn-lt"/>
              </a:rPr>
              <a:t>ANN application for Titanic survival: Advanced ML technique in historical analysis.</a:t>
            </a:r>
            <a:endParaRPr lang="en-US" sz="2000"/>
          </a:p>
          <a:p>
            <a:r>
              <a:rPr lang="en-US" sz="2000">
                <a:ea typeface="+mn-lt"/>
                <a:cs typeface="+mn-lt"/>
              </a:rPr>
              <a:t>Accurate survival forecasts: Demonstrates AI's potential in understanding past tragedies.</a:t>
            </a:r>
            <a:endParaRPr lang="en-US" sz="2000"/>
          </a:p>
          <a:p>
            <a:r>
              <a:rPr lang="en-US" sz="2000">
                <a:ea typeface="+mn-lt"/>
                <a:cs typeface="+mn-lt"/>
              </a:rPr>
              <a:t>Captivating insights: Reveals human stories and socio-demographic influences.</a:t>
            </a:r>
            <a:endParaRPr lang="en-US" sz="2000"/>
          </a:p>
          <a:p>
            <a:r>
              <a:rPr lang="en-US" sz="2000">
                <a:ea typeface="+mn-lt"/>
                <a:cs typeface="+mn-lt"/>
              </a:rPr>
              <a:t>Enhanced understanding: Analyzes intricate patterns for proactive safety measures.</a:t>
            </a:r>
            <a:endParaRPr lang="en-US" sz="2000"/>
          </a:p>
          <a:p>
            <a:r>
              <a:rPr lang="en-US" sz="2000">
                <a:ea typeface="+mn-lt"/>
                <a:cs typeface="+mn-lt"/>
              </a:rPr>
              <a:t>Innovative approach: Technology-driven insights to evoke empathy and inspire action.</a:t>
            </a:r>
            <a:endParaRPr lang="en-US" sz="2000"/>
          </a:p>
          <a:p>
            <a:pPr marL="0" indent="0">
              <a:buNone/>
            </a:pPr>
            <a:endParaRPr lang="en-US" sz="2000"/>
          </a:p>
        </p:txBody>
      </p:sp>
    </p:spTree>
    <p:extLst>
      <p:ext uri="{BB962C8B-B14F-4D97-AF65-F5344CB8AC3E}">
        <p14:creationId xmlns:p14="http://schemas.microsoft.com/office/powerpoint/2010/main" val="1438364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B595E46-B5AB-42FC-F1F8-CF0A4628C0E3}"/>
              </a:ext>
            </a:extLst>
          </p:cNvPr>
          <p:cNvSpPr>
            <a:spLocks noGrp="1"/>
          </p:cNvSpPr>
          <p:nvPr>
            <p:ph type="title"/>
          </p:nvPr>
        </p:nvSpPr>
        <p:spPr>
          <a:xfrm>
            <a:off x="838200" y="365125"/>
            <a:ext cx="10515600" cy="1325563"/>
          </a:xfrm>
        </p:spPr>
        <p:txBody>
          <a:bodyPr>
            <a:normAutofit/>
          </a:bodyPr>
          <a:lstStyle/>
          <a:p>
            <a:r>
              <a:rPr lang="en-US" dirty="0"/>
              <a:t>Modeling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0E2F638-C8A6-7271-14CF-AD6420B14883}"/>
              </a:ext>
            </a:extLst>
          </p:cNvPr>
          <p:cNvSpPr>
            <a:spLocks noGrp="1"/>
          </p:cNvSpPr>
          <p:nvPr>
            <p:ph idx="1"/>
          </p:nvPr>
        </p:nvSpPr>
        <p:spPr>
          <a:xfrm>
            <a:off x="838200" y="1825625"/>
            <a:ext cx="10515600" cy="4351338"/>
          </a:xfrm>
        </p:spPr>
        <p:txBody>
          <a:bodyPr vert="horz" lIns="91440" tIns="45720" rIns="91440" bIns="45720" rtlCol="0">
            <a:normAutofit/>
          </a:bodyPr>
          <a:lstStyle/>
          <a:p>
            <a:r>
              <a:rPr lang="en-US">
                <a:ea typeface="+mn-lt"/>
                <a:cs typeface="+mn-lt"/>
              </a:rPr>
              <a:t>Data Preparation: Cleaning and formatting Titanic passenger data for analysis, including handling missing values and encoding categorical variables.</a:t>
            </a:r>
            <a:endParaRPr lang="en-US"/>
          </a:p>
          <a:p>
            <a:r>
              <a:rPr lang="en-US">
                <a:ea typeface="+mn-lt"/>
                <a:cs typeface="+mn-lt"/>
              </a:rPr>
              <a:t>Model Selection: Experimenting with different ANN architectures to find the optimal model for survival prediction based on the Titanic dataset.</a:t>
            </a:r>
            <a:endParaRPr lang="en-US"/>
          </a:p>
          <a:p>
            <a:r>
              <a:rPr lang="en-US">
                <a:ea typeface="+mn-lt"/>
                <a:cs typeface="+mn-lt"/>
              </a:rPr>
              <a:t>Feature Engineering: Identifying and refining relevant passenger features to enhance the ANN's predictive capabilities.</a:t>
            </a:r>
            <a:endParaRPr lang="en-US"/>
          </a:p>
          <a:p>
            <a:endParaRPr lang="en-US" dirty="0"/>
          </a:p>
        </p:txBody>
      </p:sp>
    </p:spTree>
    <p:extLst>
      <p:ext uri="{BB962C8B-B14F-4D97-AF65-F5344CB8AC3E}">
        <p14:creationId xmlns:p14="http://schemas.microsoft.com/office/powerpoint/2010/main" val="30564699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Project title</vt:lpstr>
      <vt:lpstr>Agenda</vt:lpstr>
      <vt:lpstr>Problem statement </vt:lpstr>
      <vt:lpstr>Project Overview</vt:lpstr>
      <vt:lpstr>End Users</vt:lpstr>
      <vt:lpstr>Solution and its value proposition</vt:lpstr>
      <vt:lpstr>The wow in my Solution</vt:lpstr>
      <vt:lpstr>Modeling</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237</cp:revision>
  <dcterms:created xsi:type="dcterms:W3CDTF">2024-04-03T05:00:25Z</dcterms:created>
  <dcterms:modified xsi:type="dcterms:W3CDTF">2024-04-03T11:03:08Z</dcterms:modified>
</cp:coreProperties>
</file>

<file path=docProps/thumbnail.jpeg>
</file>